
<file path=[Content_Types].xml><?xml version="1.0" encoding="utf-8"?>
<Types xmlns="http://schemas.openxmlformats.org/package/2006/content-types">
  <Default ContentType="image/x-emf" Extension="emf"/>
  <Default ContentType="image/jpeg" Extension="jpeg"/>
  <Default ContentType="image/png" Extension="png"/>
  <Default ContentType="application/vnd.openxmlformats-package.relationships+xml" Extension="rels"/>
  <Default ContentType="image/svg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0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2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16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2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tableStyles+xml" PartName="/ppt/tableStyles.xml"/>
  <Override ContentType="application/vnd.openxmlformats-officedocument.presentationml.tags+xml" PartName="/ppt/tags/tag1.xml"/>
  <Override ContentType="application/vnd.openxmlformats-officedocument.presentationml.tags+xml" PartName="/ppt/tags/tag2.xml"/>
  <Override ContentType="application/vnd.openxmlformats-officedocument.presentationml.tags+xml" PartName="/ppt/tags/tag3.xml"/>
  <Override ContentType="application/vnd.openxmlformats-officedocument.presentationml.tags+xml" PartName="/ppt/tags/tag4.xml"/>
  <Override ContentType="application/vnd.openxmlformats-officedocument.presentationml.tags+xml" PartName="/ppt/tags/tag5.xml"/>
  <Override ContentType="application/vnd.openxmlformats-officedocument.presentationml.tags+xml" PartName="/ppt/tags/tag6.xml"/>
  <Override ContentType="application/vnd.openxmlformats-officedocument.presentationml.tags+xml" PartName="/ppt/tags/tag7.xml"/>
  <Override ContentType="application/vnd.openxmlformats-officedocument.presentationml.tags+xml" PartName="/ppt/tags/tag8.xml"/>
  <Override ContentType="application/vnd.openxmlformats-officedocument.presentationml.tags+xml" PartName="/ppt/tags/tag9.xml"/>
  <Override ContentType="application/vnd.openxmlformats-officedocument.presentationml.tags+xml" PartName="/ppt/tags/tag10.xml"/>
  <Override ContentType="application/vnd.openxmlformats-officedocument.presentationml.tags+xml" PartName="/ppt/tags/tag11.xml"/>
  <Override ContentType="application/vnd.openxmlformats-officedocument.presentationml.tags+xml" PartName="/ppt/tags/tag12.xml"/>
  <Override ContentType="application/vnd.openxmlformats-officedocument.presentationml.tags+xml" PartName="/ppt/tags/tag13.xml"/>
  <Override ContentType="application/vnd.openxmlformats-officedocument.presentationml.tags+xml" PartName="/ppt/tags/tag14.xml"/>
  <Override ContentType="application/vnd.openxmlformats-officedocument.presentationml.tags+xml" PartName="/ppt/tags/tag15.xml"/>
  <Override ContentType="application/vnd.openxmlformats-officedocument.presentationml.tags+xml" PartName="/ppt/tags/tag16.xml"/>
  <Override ContentType="application/vnd.openxmlformats-officedocument.presentationml.tags+xml" PartName="/ppt/tags/tag17.xml"/>
  <Override ContentType="application/vnd.openxmlformats-officedocument.presentationml.tags+xml" PartName="/ppt/tags/tag18.xml"/>
  <Override ContentType="application/vnd.openxmlformats-officedocument.presentationml.tags+xml" PartName="/ppt/tags/tag19.xml"/>
  <Override ContentType="application/vnd.openxmlformats-officedocument.presentationml.tags+xml" PartName="/ppt/tags/tag20.xml"/>
  <Override ContentType="application/vnd.openxmlformats-officedocument.presentationml.tags+xml" PartName="/ppt/tags/tag21.xml"/>
  <Override ContentType="application/vnd.openxmlformats-officedocument.presentationml.tags+xml" PartName="/ppt/tags/tag22.xml"/>
  <Override ContentType="application/vnd.openxmlformats-officedocument.presentationml.tags+xml" PartName="/ppt/tags/tag23.xml"/>
  <Override ContentType="application/vnd.openxmlformats-officedocument.presentationml.tags+xml" PartName="/ppt/tags/tag24.xml"/>
  <Override ContentType="application/vnd.openxmlformats-officedocument.presentationml.tags+xml" PartName="/ppt/tags/tag25.xml"/>
  <Override ContentType="application/vnd.openxmlformats-officedocument.presentationml.tags+xml" PartName="/ppt/tags/tag26.xml"/>
  <Override ContentType="application/vnd.openxmlformats-officedocument.presentationml.tags+xml" PartName="/ppt/tags/tag27.xml"/>
  <Override ContentType="application/vnd.openxmlformats-officedocument.presentationml.tags+xml" PartName="/ppt/tags/tag28.xml"/>
  <Override ContentType="application/vnd.openxmlformats-officedocument.presentationml.tags+xml" PartName="/ppt/tags/tag29.xml"/>
  <Override ContentType="application/vnd.openxmlformats-officedocument.presentationml.tags+xml" PartName="/ppt/tags/tag30.xml"/>
  <Override ContentType="application/vnd.openxmlformats-officedocument.presentationml.tags+xml" PartName="/ppt/tags/tag31.xml"/>
  <Override ContentType="application/vnd.openxmlformats-officedocument.presentationml.tags+xml" PartName="/ppt/tags/tag32.xml"/>
  <Override ContentType="application/vnd.openxmlformats-officedocument.presentationml.tags+xml" PartName="/ppt/tags/tag33.xml"/>
  <Override ContentType="application/vnd.openxmlformats-officedocument.presentationml.tags+xml" PartName="/ppt/tags/tag34.xml"/>
  <Override ContentType="application/vnd.openxmlformats-officedocument.presentationml.tags+xml" PartName="/ppt/tags/tag35.xml"/>
  <Override ContentType="application/vnd.openxmlformats-officedocument.presentationml.tags+xml" PartName="/ppt/tags/tag36.xml"/>
  <Override ContentType="application/vnd.openxmlformats-officedocument.presentationml.tags+xml" PartName="/ppt/tags/tag37.xml"/>
  <Override ContentType="application/vnd.openxmlformats-officedocument.presentationml.tags+xml" PartName="/ppt/tags/tag38.xml"/>
  <Override ContentType="application/vnd.openxmlformats-officedocument.presentationml.tags+xml" PartName="/ppt/tags/tag39.xml"/>
  <Override ContentType="application/vnd.openxmlformats-officedocument.presentationml.tags+xml" PartName="/ppt/tags/tag40.xml"/>
  <Override ContentType="application/vnd.openxmlformats-officedocument.presentationml.tags+xml" PartName="/ppt/tags/tag41.xml"/>
  <Override ContentType="application/vnd.openxmlformats-officedocument.presentationml.tags+xml" PartName="/ppt/tags/tag42.xml"/>
  <Override ContentType="application/vnd.openxmlformats-officedocument.presentationml.tags+xml" PartName="/ppt/tags/tag43.xml"/>
  <Override ContentType="application/vnd.openxmlformats-officedocument.presentationml.tags+xml" PartName="/ppt/tags/tag44.xml"/>
  <Override ContentType="application/vnd.openxmlformats-officedocument.presentationml.tags+xml" PartName="/ppt/tags/tag45.xml"/>
  <Override ContentType="application/vnd.openxmlformats-officedocument.presentationml.tags+xml" PartName="/ppt/tags/tag46.xml"/>
  <Override ContentType="application/vnd.openxmlformats-officedocument.presentationml.tags+xml" PartName="/ppt/tags/tag47.xml"/>
  <Override ContentType="application/vnd.openxmlformats-officedocument.presentationml.tags+xml" PartName="/ppt/tags/tag48.xml"/>
  <Override ContentType="application/vnd.openxmlformats-officedocument.presentationml.tags+xml" PartName="/ppt/tags/tag49.xml"/>
  <Override ContentType="application/vnd.openxmlformats-officedocument.presentationml.tags+xml" PartName="/ppt/tags/tag50.xml"/>
  <Override ContentType="application/vnd.openxmlformats-officedocument.presentationml.tags+xml" PartName="/ppt/tags/tag51.xml"/>
  <Override ContentType="application/vnd.openxmlformats-officedocument.presentationml.tags+xml" PartName="/ppt/tags/tag52.xml"/>
  <Override ContentType="application/vnd.openxmlformats-officedocument.presentationml.tags+xml" PartName="/ppt/tags/tag53.xml"/>
  <Override ContentType="application/vnd.openxmlformats-officedocument.presentationml.tags+xml" PartName="/ppt/tags/tag54.xml"/>
  <Override ContentType="application/vnd.openxmlformats-officedocument.presentationml.tags+xml" PartName="/ppt/tags/tag55.xml"/>
  <Override ContentType="application/vnd.openxmlformats-officedocument.presentationml.tags+xml" PartName="/ppt/tags/tag56.xml"/>
  <Override ContentType="application/vnd.openxmlformats-officedocument.presentationml.tags+xml" PartName="/ppt/tags/tag57.xml"/>
  <Override ContentType="application/vnd.openxmlformats-officedocument.presentationml.tags+xml" PartName="/ppt/tags/tag58.xml"/>
  <Override ContentType="application/vnd.openxmlformats-officedocument.presentationml.tags+xml" PartName="/ppt/tags/tag59.xml"/>
  <Override ContentType="application/vnd.openxmlformats-officedocument.presentationml.tags+xml" PartName="/ppt/tags/tag60.xml"/>
  <Override ContentType="application/vnd.openxmlformats-officedocument.presentationml.tags+xml" PartName="/ppt/tags/tag61.xml"/>
  <Override ContentType="application/vnd.openxmlformats-officedocument.presentationml.tags+xml" PartName="/ppt/tags/tag62.xml"/>
  <Override ContentType="application/vnd.openxmlformats-officedocument.presentationml.tags+xml" PartName="/ppt/tags/tag63.xml"/>
  <Override ContentType="application/vnd.openxmlformats-officedocument.presentationml.tags+xml" PartName="/ppt/tags/tag64.xml"/>
  <Override ContentType="application/vnd.openxmlformats-officedocument.presentationml.tags+xml" PartName="/ppt/tags/tag65.xml"/>
  <Override ContentType="application/vnd.openxmlformats-officedocument.presentationml.tags+xml" PartName="/ppt/tags/tag66.xml"/>
  <Override ContentType="application/vnd.openxmlformats-officedocument.presentationml.tags+xml" PartName="/ppt/tags/tag67.xml"/>
  <Override ContentType="application/vnd.openxmlformats-officedocument.presentationml.tags+xml" PartName="/ppt/tags/tag68.xml"/>
  <Override ContentType="application/vnd.openxmlformats-officedocument.presentationml.tags+xml" PartName="/ppt/tags/tag69.xml"/>
  <Override ContentType="application/vnd.openxmlformats-officedocument.presentationml.tags+xml" PartName="/ppt/tags/tag70.xml"/>
  <Override ContentType="application/vnd.openxmlformats-officedocument.presentationml.tags+xml" PartName="/ppt/tags/tag71.xml"/>
  <Override ContentType="application/vnd.openxmlformats-officedocument.presentationml.tags+xml" PartName="/ppt/tags/tag72.xml"/>
  <Override ContentType="application/vnd.openxmlformats-officedocument.presentationml.tags+xml" PartName="/ppt/tags/tag73.xml"/>
  <Override ContentType="application/vnd.openxmlformats-officedocument.presentationml.tags+xml" PartName="/ppt/tags/tag74.xml"/>
  <Override ContentType="application/vnd.openxmlformats-officedocument.presentationml.tags+xml" PartName="/ppt/tags/tag75.xml"/>
  <Override ContentType="application/vnd.openxmlformats-officedocument.presentationml.tags+xml" PartName="/ppt/tags/tag76.xml"/>
  <Override ContentType="application/vnd.openxmlformats-officedocument.presentationml.tags+xml" PartName="/ppt/tags/tag77.xml"/>
  <Override ContentType="application/vnd.openxmlformats-officedocument.presentationml.tags+xml" PartName="/ppt/tags/tag78.xml"/>
  <Override ContentType="application/vnd.openxmlformats-officedocument.presentationml.tags+xml" PartName="/ppt/tags/tag79.xml"/>
  <Override ContentType="application/vnd.openxmlformats-officedocument.presentationml.tags+xml" PartName="/ppt/tags/tag80.xml"/>
  <Override ContentType="application/vnd.openxmlformats-officedocument.presentationml.tags+xml" PartName="/ppt/tags/tag81.xml"/>
  <Override ContentType="application/vnd.openxmlformats-officedocument.presentationml.tags+xml" PartName="/ppt/tags/tag82.xml"/>
  <Override ContentType="application/vnd.openxmlformats-officedocument.presentationml.tags+xml" PartName="/ppt/tags/tag83.xml"/>
  <Override ContentType="application/vnd.openxmlformats-officedocument.presentationml.tags+xml" PartName="/ppt/tags/tag84.xml"/>
  <Override ContentType="application/vnd.openxmlformats-officedocument.presentationml.tags+xml" PartName="/ppt/tags/tag85.xml"/>
  <Override ContentType="application/vnd.openxmlformats-officedocument.presentationml.tags+xml" PartName="/ppt/tags/tag86.xml"/>
  <Override ContentType="application/vnd.openxmlformats-officedocument.presentationml.tags+xml" PartName="/ppt/tags/tag87.xml"/>
  <Override ContentType="application/vnd.openxmlformats-officedocument.presentationml.tags+xml" PartName="/ppt/tags/tag88.xml"/>
  <Override ContentType="application/vnd.openxmlformats-officedocument.presentationml.tags+xml" PartName="/ppt/tags/tag89.xml"/>
  <Override ContentType="application/vnd.openxmlformats-officedocument.presentationml.tags+xml" PartName="/ppt/tags/tag90.xml"/>
  <Override ContentType="application/vnd.openxmlformats-officedocument.presentationml.tags+xml" PartName="/ppt/tags/tag91.xml"/>
  <Override ContentType="application/vnd.openxmlformats-officedocument.presentationml.tags+xml" PartName="/ppt/tags/tag92.xml"/>
  <Override ContentType="application/vnd.openxmlformats-officedocument.presentationml.tags+xml" PartName="/ppt/tags/tag93.xml"/>
  <Override ContentType="application/vnd.openxmlformats-officedocument.presentationml.tags+xml" PartName="/ppt/tags/tag94.xml"/>
  <Override ContentType="application/vnd.openxmlformats-officedocument.presentationml.tags+xml" PartName="/ppt/tags/tag95.xml"/>
  <Override ContentType="application/vnd.openxmlformats-officedocument.presentationml.tags+xml" PartName="/ppt/tags/tag96.xml"/>
  <Override ContentType="application/vnd.openxmlformats-officedocument.presentationml.tags+xml" PartName="/ppt/tags/tag97.xml"/>
  <Override ContentType="application/vnd.openxmlformats-officedocument.presentationml.tags+xml" PartName="/ppt/tags/tag98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core.xml" Type="http://schemas.openxmlformats.org/package/2006/relationships/metadata/core-properties"/><Relationship Id="rId3" Target="docProps/app.xml" Type="http://schemas.openxmlformats.org/officeDocument/2006/relationships/extended-properties"/><Relationship Id="rId4" Target="docProps/thumbnail.jpeg" Type="http://schemas.openxmlformats.org/package/2006/relationships/metadata/thumbnail"/></Relationships>
</file>

<file path=ppt/presentation.xml><?xml version="1.0" encoding="utf-8"?>
<p:presentation xmlns:r="http://schemas.openxmlformats.org/officeDocument/2006/relationships" xmlns:a="http://schemas.openxmlformats.org/drawingml/2006/main" xmlns:p="http://schemas.openxmlformats.org/presentationml/2006/main" saveSubsetFonts="1">
  <p:sldMasterIdLst>
    <p:sldMasterId id="2147483648" r:id="rId1"/>
    <p:sldMasterId id="2147483666" r:id="rId2"/>
  </p:sldMasterIdLst>
  <p:notesMasterIdLst>
    <p:notesMasterId r:id="rId3"/>
  </p:notesMasterIdLst>
  <p:sldIdLst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</p:sldIdLst>
  <p:sldSz cx="12192000" cy="6858000"/>
  <p:notesSz cx="6858000" cy="9144000"/>
  <p:custDataLst>
    <p:tags r:id="rId25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a="http://schemas.openxmlformats.org/drawingml/2006/main" xmlns:p="http://schemas.openxmlformats.org/presentationml/2006/main">
  <p:showPr showNarration="1">
    <p:present/>
    <p:extLs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  <p:ext uri="{1BD7E111-0CB8-44D6-8891-C1BB2F81B7CC}">
      <p1710:readonlyRecommended xmlns:p1710="http://schemas.microsoft.com/office/powerpoint/2017/10/main" val="0"/>
    </p:ext>
  </p:extLst>
</p:presentationPr>
</file>

<file path=ppt/tableStyles.xml><?xml version="1.0" encoding="utf-8"?>
<a:tblStyleLst xmlns:r="http://schemas.openxmlformats.org/officeDocument/2006/relationships"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6000"/>
    <p:restoredTop sz="0"/>
  </p:normalViewPr>
  <p:slideViewPr>
    <p:cSldViewPr>
      <p:cViewPr>
        <p:scale>
          <a:sx n="73" d="100"/>
          <a:sy n="73" d="100"/>
        </p:scale>
        <p:origin x="0" y="0"/>
      </p:cViewPr>
      <p:guideLst>
        <p:guide orient="horz" pos="2160"/>
        <p:guide pos="2880"/>
      </p:guideLst>
    </p:cSldViewPr>
  </p:slideViewPr>
  <p:notesViewPr>
    <p:cSldViewPr>
      <p:cViewPr>
        <p:scale>
          <a:sx n="1" d="100"/>
          <a:sy n="1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7.xml" Type="http://schemas.openxmlformats.org/officeDocument/2006/relationships/slide"/><Relationship Id="rId11" Target="slides/slide8.xml" Type="http://schemas.openxmlformats.org/officeDocument/2006/relationships/slide"/><Relationship Id="rId12" Target="slides/slide9.xml" Type="http://schemas.openxmlformats.org/officeDocument/2006/relationships/slide"/><Relationship Id="rId13" Target="slides/slide10.xml" Type="http://schemas.openxmlformats.org/officeDocument/2006/relationships/slide"/><Relationship Id="rId14" Target="slides/slide11.xml" Type="http://schemas.openxmlformats.org/officeDocument/2006/relationships/slide"/><Relationship Id="rId15" Target="slides/slide12.xml" Type="http://schemas.openxmlformats.org/officeDocument/2006/relationships/slide"/><Relationship Id="rId16" Target="slides/slide13.xml" Type="http://schemas.openxmlformats.org/officeDocument/2006/relationships/slide"/><Relationship Id="rId17" Target="slides/slide14.xml" Type="http://schemas.openxmlformats.org/officeDocument/2006/relationships/slide"/><Relationship Id="rId18" Target="slides/slide15.xml" Type="http://schemas.openxmlformats.org/officeDocument/2006/relationships/slide"/><Relationship Id="rId19" Target="slides/slide16.xml" Type="http://schemas.openxmlformats.org/officeDocument/2006/relationships/slide"/><Relationship Id="rId2" Target="slideMasters/slideMaster2.xml" Type="http://schemas.openxmlformats.org/officeDocument/2006/relationships/slideMaster"/><Relationship Id="rId20" Target="slides/slide17.xml" Type="http://schemas.openxmlformats.org/officeDocument/2006/relationships/slide"/><Relationship Id="rId21" Target="slides/slide18.xml" Type="http://schemas.openxmlformats.org/officeDocument/2006/relationships/slide"/><Relationship Id="rId22" Target="slides/slide19.xml" Type="http://schemas.openxmlformats.org/officeDocument/2006/relationships/slide"/><Relationship Id="rId23" Target="slides/slide20.xml" Type="http://schemas.openxmlformats.org/officeDocument/2006/relationships/slide"/><Relationship Id="rId24" Target="slides/slide21.xml" Type="http://schemas.openxmlformats.org/officeDocument/2006/relationships/slide"/><Relationship Id="rId25" Target="tags/tag98.xml" Type="http://schemas.openxmlformats.org/officeDocument/2006/relationships/tags"/><Relationship Id="rId26" Target="presProps.xml" Type="http://schemas.openxmlformats.org/officeDocument/2006/relationships/presProps"/><Relationship Id="rId27" Target="viewProps.xml" Type="http://schemas.openxmlformats.org/officeDocument/2006/relationships/viewProps"/><Relationship Id="rId28" Target="theme/theme1.xml" Type="http://schemas.openxmlformats.org/officeDocument/2006/relationships/theme"/><Relationship Id="rId29" Target="tableStyles.xml" Type="http://schemas.openxmlformats.org/officeDocument/2006/relationships/tableStyles"/><Relationship Id="rId3" Target="notesMasters/notesMaster1.xml" Type="http://schemas.openxmlformats.org/officeDocument/2006/relationships/notesMaster"/><Relationship Id="rId4" Target="slides/slide1.xml" Type="http://schemas.openxmlformats.org/officeDocument/2006/relationships/slide"/><Relationship Id="rId5" Target="slides/slide2.xml" Type="http://schemas.openxmlformats.org/officeDocument/2006/relationships/slide"/><Relationship Id="rId6" Target="slides/slide3.xml" Type="http://schemas.openxmlformats.org/officeDocument/2006/relationships/slide"/><Relationship Id="rId7" Target="slides/slide4.xml" Type="http://schemas.openxmlformats.org/officeDocument/2006/relationships/slide"/><Relationship Id="rId8" Target="slides/slide5.xml" Type="http://schemas.openxmlformats.org/officeDocument/2006/relationships/slide"/><Relationship Id="rId9" Target="slides/slide6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3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D427E9-0E95-40FC-B7B0-D00481A7CF30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45B992-E384-4383-A983-B61662EC3BC4}" type="slidenum">
              <a:rPr lang="zh-CN" altLang="en-US" smtClean="0"/>
              <a:t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slides/slide1.xml" Type="http://schemas.openxmlformats.org/officeDocument/2006/relationships/slide"/><Relationship Id="rId2" Target="../notesMasters/notesMaster1.xml" Type="http://schemas.openxmlformats.org/officeDocument/2006/relationships/notesMaster"/></Relationships>
</file>

<file path=ppt/notesSlides/_rels/notesSlide10.xml.rels><?xml version="1.0" encoding="UTF-8" standalone="yes"?><Relationships xmlns="http://schemas.openxmlformats.org/package/2006/relationships"><Relationship Id="rId1" Target="../slides/slide10.xml" Type="http://schemas.openxmlformats.org/officeDocument/2006/relationships/slide"/><Relationship Id="rId2" Target="../notesMasters/notesMaster1.xml" Type="http://schemas.openxmlformats.org/officeDocument/2006/relationships/notesMaster"/></Relationships>
</file>

<file path=ppt/notesSlides/_rels/notesSlide11.xml.rels><?xml version="1.0" encoding="UTF-8" standalone="yes"?><Relationships xmlns="http://schemas.openxmlformats.org/package/2006/relationships"><Relationship Id="rId1" Target="../slides/slide11.xml" Type="http://schemas.openxmlformats.org/officeDocument/2006/relationships/slide"/><Relationship Id="rId2" Target="../notesMasters/notesMaster1.xml" Type="http://schemas.openxmlformats.org/officeDocument/2006/relationships/notesMaster"/></Relationships>
</file>

<file path=ppt/notesSlides/_rels/notesSlide12.xml.rels><?xml version="1.0" encoding="UTF-8" standalone="yes"?><Relationships xmlns="http://schemas.openxmlformats.org/package/2006/relationships"><Relationship Id="rId1" Target="../slides/slide12.xml" Type="http://schemas.openxmlformats.org/officeDocument/2006/relationships/slide"/><Relationship Id="rId2" Target="../notesMasters/notesMaster1.xml" Type="http://schemas.openxmlformats.org/officeDocument/2006/relationships/notesMaster"/></Relationships>
</file>

<file path=ppt/notesSlides/_rels/notesSlide13.xml.rels><?xml version="1.0" encoding="UTF-8" standalone="yes"?><Relationships xmlns="http://schemas.openxmlformats.org/package/2006/relationships"><Relationship Id="rId1" Target="../slides/slide13.xml" Type="http://schemas.openxmlformats.org/officeDocument/2006/relationships/slide"/><Relationship Id="rId2" Target="../notesMasters/notesMaster1.xml" Type="http://schemas.openxmlformats.org/officeDocument/2006/relationships/notesMaster"/></Relationships>
</file>

<file path=ppt/notesSlides/_rels/notesSlide14.xml.rels><?xml version="1.0" encoding="UTF-8" standalone="yes"?><Relationships xmlns="http://schemas.openxmlformats.org/package/2006/relationships"><Relationship Id="rId1" Target="../slides/slide14.xml" Type="http://schemas.openxmlformats.org/officeDocument/2006/relationships/slide"/><Relationship Id="rId2" Target="../notesMasters/notesMaster1.xml" Type="http://schemas.openxmlformats.org/officeDocument/2006/relationships/notesMaster"/></Relationships>
</file>

<file path=ppt/notesSlides/_rels/notesSlide15.xml.rels><?xml version="1.0" encoding="UTF-8" standalone="yes"?><Relationships xmlns="http://schemas.openxmlformats.org/package/2006/relationships"><Relationship Id="rId1" Target="../slides/slide15.xml" Type="http://schemas.openxmlformats.org/officeDocument/2006/relationships/slide"/><Relationship Id="rId2" Target="../notesMasters/notesMaster1.xml" Type="http://schemas.openxmlformats.org/officeDocument/2006/relationships/notesMaster"/></Relationships>
</file>

<file path=ppt/notesSlides/_rels/notesSlide16.xml.rels><?xml version="1.0" encoding="UTF-8" standalone="yes"?><Relationships xmlns="http://schemas.openxmlformats.org/package/2006/relationships"><Relationship Id="rId1" Target="../slides/slide16.xml" Type="http://schemas.openxmlformats.org/officeDocument/2006/relationships/slide"/><Relationship Id="rId2" Target="../notesMasters/notesMaster1.xml" Type="http://schemas.openxmlformats.org/officeDocument/2006/relationships/notesMaster"/></Relationships>
</file>

<file path=ppt/notesSlides/_rels/notesSlide17.xml.rels><?xml version="1.0" encoding="UTF-8" standalone="yes"?><Relationships xmlns="http://schemas.openxmlformats.org/package/2006/relationships"><Relationship Id="rId1" Target="../slides/slide17.xml" Type="http://schemas.openxmlformats.org/officeDocument/2006/relationships/slide"/><Relationship Id="rId2" Target="../notesMasters/notesMaster1.xml" Type="http://schemas.openxmlformats.org/officeDocument/2006/relationships/notesMaster"/></Relationships>
</file>

<file path=ppt/notesSlides/_rels/notesSlide18.xml.rels><?xml version="1.0" encoding="UTF-8" standalone="yes"?><Relationships xmlns="http://schemas.openxmlformats.org/package/2006/relationships"><Relationship Id="rId1" Target="../slides/slide18.xml" Type="http://schemas.openxmlformats.org/officeDocument/2006/relationships/slide"/><Relationship Id="rId2" Target="../notesMasters/notesMaster1.xml" Type="http://schemas.openxmlformats.org/officeDocument/2006/relationships/notesMaster"/></Relationships>
</file>

<file path=ppt/notesSlides/_rels/notesSlide19.xml.rels><?xml version="1.0" encoding="UTF-8" standalone="yes"?><Relationships xmlns="http://schemas.openxmlformats.org/package/2006/relationships"><Relationship Id="rId1" Target="../slides/slide19.xml" Type="http://schemas.openxmlformats.org/officeDocument/2006/relationships/slide"/><Relationship Id="rId2" Target="../notesMasters/notesMaster1.xml" Type="http://schemas.openxmlformats.org/officeDocument/2006/relationships/notesMaster"/></Relationships>
</file>

<file path=ppt/notesSlides/_rels/notesSlide2.xml.rels><?xml version="1.0" encoding="UTF-8" standalone="yes"?><Relationships xmlns="http://schemas.openxmlformats.org/package/2006/relationships"><Relationship Id="rId1" Target="../slides/slide2.xml" Type="http://schemas.openxmlformats.org/officeDocument/2006/relationships/slide"/><Relationship Id="rId2" Target="../notesMasters/notesMaster1.xml" Type="http://schemas.openxmlformats.org/officeDocument/2006/relationships/notesMaster"/></Relationships>
</file>

<file path=ppt/notesSlides/_rels/notesSlide20.xml.rels><?xml version="1.0" encoding="UTF-8" standalone="yes"?><Relationships xmlns="http://schemas.openxmlformats.org/package/2006/relationships"><Relationship Id="rId1" Target="../slides/slide20.xml" Type="http://schemas.openxmlformats.org/officeDocument/2006/relationships/slide"/><Relationship Id="rId2" Target="../notesMasters/notesMaster1.xml" Type="http://schemas.openxmlformats.org/officeDocument/2006/relationships/notesMaster"/></Relationships>
</file>

<file path=ppt/notesSlides/_rels/notesSlide21.xml.rels><?xml version="1.0" encoding="UTF-8" standalone="yes"?><Relationships xmlns="http://schemas.openxmlformats.org/package/2006/relationships"><Relationship Id="rId1" Target="../slides/slide21.xml" Type="http://schemas.openxmlformats.org/officeDocument/2006/relationships/slide"/><Relationship Id="rId2" Target="../notesMasters/notesMaster1.xml" Type="http://schemas.openxmlformats.org/officeDocument/2006/relationships/notesMaster"/></Relationships>
</file>

<file path=ppt/notesSlides/_rels/notesSlide3.xml.rels><?xml version="1.0" encoding="UTF-8" standalone="yes"?><Relationships xmlns="http://schemas.openxmlformats.org/package/2006/relationships"><Relationship Id="rId1" Target="../slides/slide3.xml" Type="http://schemas.openxmlformats.org/officeDocument/2006/relationships/slide"/><Relationship Id="rId2" Target="../notesMasters/notesMaster1.xml" Type="http://schemas.openxmlformats.org/officeDocument/2006/relationships/notesMaster"/></Relationships>
</file>

<file path=ppt/notesSlides/_rels/notesSlide4.xml.rels><?xml version="1.0" encoding="UTF-8" standalone="yes"?><Relationships xmlns="http://schemas.openxmlformats.org/package/2006/relationships"><Relationship Id="rId1" Target="../slides/slide4.xml" Type="http://schemas.openxmlformats.org/officeDocument/2006/relationships/slide"/><Relationship Id="rId2" Target="../notesMasters/notesMaster1.xml" Type="http://schemas.openxmlformats.org/officeDocument/2006/relationships/notesMaster"/></Relationships>
</file>

<file path=ppt/notesSlides/_rels/notesSlide5.xml.rels><?xml version="1.0" encoding="UTF-8" standalone="yes"?><Relationships xmlns="http://schemas.openxmlformats.org/package/2006/relationships"><Relationship Id="rId1" Target="../slides/slide5.xml" Type="http://schemas.openxmlformats.org/officeDocument/2006/relationships/slide"/><Relationship Id="rId2" Target="../notesMasters/notesMaster1.xml" Type="http://schemas.openxmlformats.org/officeDocument/2006/relationships/notesMaster"/></Relationships>
</file>

<file path=ppt/notesSlides/_rels/notesSlide6.xml.rels><?xml version="1.0" encoding="UTF-8" standalone="yes"?><Relationships xmlns="http://schemas.openxmlformats.org/package/2006/relationships"><Relationship Id="rId1" Target="../slides/slide6.xml" Type="http://schemas.openxmlformats.org/officeDocument/2006/relationships/slide"/><Relationship Id="rId2" Target="../notesMasters/notesMaster1.xml" Type="http://schemas.openxmlformats.org/officeDocument/2006/relationships/notesMaster"/></Relationships>
</file>

<file path=ppt/notesSlides/_rels/notesSlide7.xml.rels><?xml version="1.0" encoding="UTF-8" standalone="yes"?><Relationships xmlns="http://schemas.openxmlformats.org/package/2006/relationships"><Relationship Id="rId1" Target="../slides/slide7.xml" Type="http://schemas.openxmlformats.org/officeDocument/2006/relationships/slide"/><Relationship Id="rId2" Target="../notesMasters/notesMaster1.xml" Type="http://schemas.openxmlformats.org/officeDocument/2006/relationships/notesMaster"/></Relationships>
</file>

<file path=ppt/notesSlides/_rels/notesSlide8.xml.rels><?xml version="1.0" encoding="UTF-8" standalone="yes"?><Relationships xmlns="http://schemas.openxmlformats.org/package/2006/relationships"><Relationship Id="rId1" Target="../slides/slide8.xml" Type="http://schemas.openxmlformats.org/officeDocument/2006/relationships/slide"/><Relationship Id="rId2" Target="../notesMasters/notesMaster1.xml" Type="http://schemas.openxmlformats.org/officeDocument/2006/relationships/notesMaster"/></Relationships>
</file>

<file path=ppt/notesSlides/_rels/notesSlide9.xml.rels><?xml version="1.0" encoding="UTF-8" standalone="yes"?><Relationships xmlns="http://schemas.openxmlformats.org/package/2006/relationships"><Relationship Id="rId1" Target="../slides/slide9.xml" Type="http://schemas.openxmlformats.org/officeDocument/2006/relationships/slide"/><Relationship Id="rId2" Target="../notesMasters/notesMaster1.xml" Type="http://schemas.openxmlformats.org/officeDocument/2006/relationships/notesMaster"/></Relationships>
</file>

<file path=ppt/notesSlides/notesSlide1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2.xml.rels><?xml version="1.0" encoding="UTF-8" standalone="yes"?><Relationships xmlns="http://schemas.openxmlformats.org/package/2006/relationships"><Relationship Id="rId1" Target="../media/image1.png" Type="http://schemas.openxmlformats.org/officeDocument/2006/relationships/image"/><Relationship Id="rId2" Target="../slideMasters/slideMaster2.xml" Type="http://schemas.openxmlformats.org/officeDocument/2006/relationships/slideMaster"/></Relationships>
</file>

<file path=ppt/slideLayouts/_rels/slideLayout13.xml.rels><?xml version="1.0" encoding="UTF-8" standalone="yes"?><Relationships xmlns="http://schemas.openxmlformats.org/package/2006/relationships"><Relationship Id="rId1" Target="../media/image2.png" Type="http://schemas.openxmlformats.org/officeDocument/2006/relationships/image"/><Relationship Id="rId2" Target="../slideMasters/slideMaster2.xml" Type="http://schemas.openxmlformats.org/officeDocument/2006/relationships/slideMaster"/></Relationships>
</file>

<file path=ppt/slideLayouts/_rels/slideLayout14.xml.rels><?xml version="1.0" encoding="UTF-8" standalone="yes"?><Relationships xmlns="http://schemas.openxmlformats.org/package/2006/relationships"><Relationship Id="rId1" Target="../media/image3.png" Type="http://schemas.openxmlformats.org/officeDocument/2006/relationships/image"/><Relationship Id="rId2" Target="../media/image4.png" Type="http://schemas.openxmlformats.org/officeDocument/2006/relationships/image"/><Relationship Id="rId3" Target="../slideMasters/slideMaster2.xml" Type="http://schemas.openxmlformats.org/officeDocument/2006/relationships/slideMaster"/></Relationships>
</file>

<file path=ppt/slideLayouts/_rels/slideLayout15.xml.rels><?xml version="1.0" encoding="UTF-8" standalone="yes"?><Relationships xmlns="http://schemas.openxmlformats.org/package/2006/relationships"><Relationship Id="rId1" Target="../media/image5.png" Type="http://schemas.openxmlformats.org/officeDocument/2006/relationships/image"/><Relationship Id="rId2" Target="../slideMasters/slideMaster2.xml" Type="http://schemas.openxmlformats.org/officeDocument/2006/relationships/slideMaster"/></Relationships>
</file>

<file path=ppt/slideLayouts/_rels/slideLayout16.xml.rels><?xml version="1.0" encoding="UTF-8" standalone="yes"?><Relationships xmlns="http://schemas.openxmlformats.org/package/2006/relationships"><Relationship Id="rId1" Target="../media/image6.png" Type="http://schemas.openxmlformats.org/officeDocument/2006/relationships/image"/><Relationship Id="rId2" Target="../slideMasters/slideMaster2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itle" preserve="1">
  <p:cSld name="Title Slide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Title 1" title="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 title=""/>
          <p:cNvSpPr>
            <a:spLocks noGrp="1"/>
          </p:cNvSpPr>
          <p:nvPr>
            <p:ph type="subTitle" idx="1"/>
          </p:nvPr>
        </p:nvSpPr>
        <p:spPr/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 title="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364FFBC3-5D80-42EB-BE02-1024C2061BE3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5" name="Footer Placeholder 4" title="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 title="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10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vertTx" preserve="1">
  <p:cSld name="Title and Vertical Text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Title 1" title="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 title="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 title="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6FEAFA32-5165-471A-B9D8-F52F3736E3F6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5" name="Footer Placeholder 4" title="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 title="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11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vertTitleAndTx" preserve="1">
  <p:cSld name="Vertical Title and Text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Vertical Title 1" title=""/>
          <p:cNvSpPr>
            <a:spLocks noGrp="1"/>
          </p:cNvSpPr>
          <p:nvPr>
            <p:ph type="title" orient="vert"/>
          </p:nvPr>
        </p:nvSpPr>
        <p:spPr/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 title="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 title="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A57F9F0-25A4-4305-A665-83332F350A73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5" name="Footer Placeholder 4" title="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 title="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12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1">
            <a:extLst>
              <a:ext uri="{28A0092B-C50C-407E-A947-70E740481C1C}">
                <a14:useLocalDpi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/>
  <p:timing/>
</p:sldLayout>
</file>

<file path=ppt/slideLayouts/slideLayout13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1">
            <a:extLst>
              <a:ext uri="{28A0092B-C50C-407E-A947-70E740481C1C}">
                <a14:useLocalDpi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/>
  <p:timing/>
</p:sldLayout>
</file>

<file path=ppt/slideLayouts/slideLayout14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2" name="图片 1" descr="煤矿开采岗位操作技能-VI"/>
          <p:cNvPicPr>
            <a:picLocks noChangeAspect="1"/>
          </p:cNvPicPr>
          <p:nvPr userDrawn="1"/>
        </p:nvPicPr>
        <p:blipFill>
          <a:blip r:embed="rId1"/>
          <a:stretch>
            <a:fillRect/>
          </a:stretch>
        </p:blipFill>
        <p:spPr>
          <a:xfrm>
            <a:off x="0" y="635"/>
            <a:ext cx="12192000" cy="6858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/>
  <p:timing/>
</p:sldLayout>
</file>

<file path=ppt/slideLayouts/slideLayout15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1">
            <a:extLst>
              <a:ext uri="{28A0092B-C50C-407E-A947-70E740481C1C}">
                <a14:useLocalDpi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/>
  <p:timing/>
</p:sldLayout>
</file>

<file path=ppt/slideLayouts/slideLayout16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1">
            <a:extLst>
              <a:ext uri="{28A0092B-C50C-407E-A947-70E740481C1C}">
                <a14:useLocalDpi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/>
  <p:timing/>
</p:sldLayout>
</file>

<file path=ppt/slideLayouts/slideLayout2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obj" preserve="1">
  <p:cSld name="Title and Content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Title 1" title="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 title="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 title="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39AC53B-A538-4E42-A368-CDD845414B92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5" name="Footer Placeholder 4" title="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 title="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3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secHead" preserve="1">
  <p:cSld name="Section Header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Title 1" title=""/>
          <p:cNvSpPr>
            <a:spLocks noGrp="1"/>
          </p:cNvSpPr>
          <p:nvPr>
            <p:ph type="title"/>
          </p:nvPr>
        </p:nvSpPr>
        <p:spPr/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 title=""/>
          <p:cNvSpPr>
            <a:spLocks noGrp="1"/>
          </p:cNvSpPr>
          <p:nvPr>
            <p:ph type="body" idx="1"/>
          </p:nvPr>
        </p:nvSpPr>
        <p:spPr/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 title="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AD8590A-8ABD-432A-BA44-C05CF66E1AB0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5" name="Footer Placeholder 4" title="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 title="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4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woObj" preserve="1">
  <p:cSld name="Two Content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Title 1" title="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 title=""/>
          <p:cNvSpPr>
            <a:spLocks noGrp="1"/>
          </p:cNvSpPr>
          <p:nvPr>
            <p:ph sz="half" idx="1"/>
          </p:nvPr>
        </p:nvSpPr>
        <p:spPr/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 title=""/>
          <p:cNvSpPr>
            <a:spLocks noGrp="1"/>
          </p:cNvSpPr>
          <p:nvPr>
            <p:ph sz="half" idx="2"/>
          </p:nvPr>
        </p:nvSpPr>
        <p:spPr/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 title=""/>
          <p:cNvSpPr>
            <a:spLocks noGrp="1"/>
          </p:cNvSpPr>
          <p:nvPr>
            <p:ph type="dt" sz="half" idx="3"/>
          </p:nvPr>
        </p:nvSpPr>
        <p:spPr/>
        <p:txBody>
          <a:bodyPr/>
          <a:lstStyle/>
          <a:p>
            <a:fld id="{86ACB6B4-4D30-4994-A57E-890147E4B6F9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6" name="Footer Placeholder 5" title="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 title="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5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woTxTwoObj" preserve="1">
  <p:cSld name="Comparison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Title 1" title="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 title=""/>
          <p:cNvSpPr>
            <a:spLocks noGrp="1"/>
          </p:cNvSpPr>
          <p:nvPr>
            <p:ph type="body" idx="1"/>
          </p:nvPr>
        </p:nvSpPr>
        <p:spPr/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 title=""/>
          <p:cNvSpPr>
            <a:spLocks noGrp="1"/>
          </p:cNvSpPr>
          <p:nvPr>
            <p:ph sz="half" idx="2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 title=""/>
          <p:cNvSpPr>
            <a:spLocks noGrp="1"/>
          </p:cNvSpPr>
          <p:nvPr>
            <p:ph type="body" sz="quarter" idx="3"/>
          </p:nvPr>
        </p:nvSpPr>
        <p:spPr/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 title=""/>
          <p:cNvSpPr>
            <a:spLocks noGrp="1"/>
          </p:cNvSpPr>
          <p:nvPr>
            <p:ph sz="quarter" idx="4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 title=""/>
          <p:cNvSpPr>
            <a:spLocks noGrp="1"/>
          </p:cNvSpPr>
          <p:nvPr>
            <p:ph type="dt" sz="half" idx="5"/>
          </p:nvPr>
        </p:nvSpPr>
        <p:spPr/>
        <p:txBody>
          <a:bodyPr/>
          <a:lstStyle/>
          <a:p>
            <a:fld id="{420B3B8C-17B8-44C4-964B-7E60800F2F10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8" name="Footer Placeholder 7" title=""/>
          <p:cNvSpPr>
            <a:spLocks noGrp="1"/>
          </p:cNvSpPr>
          <p:nvPr>
            <p:ph type="ftr" sz="quarter" idx="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 title="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6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itleOnly" preserve="1">
  <p:cSld name="Title Only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Title 1" title="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 title=""/>
          <p:cNvSpPr>
            <a:spLocks noGrp="1"/>
          </p:cNvSpPr>
          <p:nvPr>
            <p:ph type="dt" sz="half" idx="1"/>
          </p:nvPr>
        </p:nvSpPr>
        <p:spPr/>
        <p:txBody>
          <a:bodyPr/>
          <a:lstStyle/>
          <a:p>
            <a:fld id="{3C5E0F59-B6DB-4DDE-A9EC-5880A60A037C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4" name="Footer Placeholder 3" title=""/>
          <p:cNvSpPr>
            <a:spLocks noGrp="1"/>
          </p:cNvSpPr>
          <p:nvPr>
            <p:ph type="ftr" sz="quarter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 title=""/>
          <p:cNvSpPr>
            <a:spLocks noGrp="1"/>
          </p:cNvSpPr>
          <p:nvPr>
            <p:ph type="sldNum" sz="quarter" idx="3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7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blank" preserve="1">
  <p:cSld name="Blank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Date Placeholder 1" title=""/>
          <p:cNvSpPr>
            <a:spLocks noGrp="1"/>
          </p:cNvSpPr>
          <p:nvPr>
            <p:ph type="dt" sz="half"/>
          </p:nvPr>
        </p:nvSpPr>
        <p:spPr/>
        <p:txBody>
          <a:bodyPr/>
          <a:lstStyle/>
          <a:p>
            <a:fld id="{646ACA5A-3056-4962-9251-0762B9176644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3" name="Footer Placeholder 2" title=""/>
          <p:cNvSpPr>
            <a:spLocks noGrp="1"/>
          </p:cNvSpPr>
          <p:nvPr>
            <p:ph type="ftr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 title="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8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objTx" preserve="1">
  <p:cSld name="Content with Caption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Title 1" title="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 title="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 title=""/>
          <p:cNvSpPr>
            <a:spLocks noGrp="1"/>
          </p:cNvSpPr>
          <p:nvPr>
            <p:ph type="body" sz="half" idx="2"/>
          </p:nvPr>
        </p:nvSpPr>
        <p:spPr/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 title=""/>
          <p:cNvSpPr>
            <a:spLocks noGrp="1"/>
          </p:cNvSpPr>
          <p:nvPr>
            <p:ph type="dt" sz="half" idx="3"/>
          </p:nvPr>
        </p:nvSpPr>
        <p:spPr/>
        <p:txBody>
          <a:bodyPr/>
          <a:lstStyle/>
          <a:p>
            <a:fld id="{B16328D4-DB63-453E-ABFE-0E3A432B48AD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6" name="Footer Placeholder 5" title="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 title="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9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picTx" preserve="1">
  <p:cSld name="Picture with Caption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Title 1" title="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 title=""/>
          <p:cNvSpPr>
            <a:spLocks noGrp="1"/>
          </p:cNvSpPr>
          <p:nvPr>
            <p:ph type="pic" idx="1"/>
          </p:nvPr>
        </p:nvSpPr>
        <p:spPr/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 title=""/>
          <p:cNvSpPr>
            <a:spLocks noGrp="1"/>
          </p:cNvSpPr>
          <p:nvPr>
            <p:ph type="body" sz="half" idx="2"/>
          </p:nvPr>
        </p:nvSpPr>
        <p:spPr/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 title=""/>
          <p:cNvSpPr>
            <a:spLocks noGrp="1"/>
          </p:cNvSpPr>
          <p:nvPr>
            <p:ph type="dt" sz="half" idx="3"/>
          </p:nvPr>
        </p:nvSpPr>
        <p:spPr/>
        <p:txBody>
          <a:bodyPr/>
          <a:lstStyle/>
          <a:p>
            <a:fld id="{D10BBD54-344D-47CE-B922-E9E05CF89207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6" name="Footer Placeholder 5" title="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 title="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_rels/slideMaster2.xml.rels><?xml version="1.0" encoding="UTF-8" standalone="yes"?><Relationships xmlns="http://schemas.openxmlformats.org/package/2006/relationships"><Relationship Id="rId1" Target="../slideLayouts/slideLayout12.xml" Type="http://schemas.openxmlformats.org/officeDocument/2006/relationships/slideLayout"/><Relationship Id="rId2" Target="../slideLayouts/slideLayout13.xml" Type="http://schemas.openxmlformats.org/officeDocument/2006/relationships/slideLayout"/><Relationship Id="rId3" Target="../slideLayouts/slideLayout14.xml" Type="http://schemas.openxmlformats.org/officeDocument/2006/relationships/slideLayout"/><Relationship Id="rId4" Target="../slideLayouts/slideLayout15.xml" Type="http://schemas.openxmlformats.org/officeDocument/2006/relationships/slideLayout"/><Relationship Id="rId5" Target="../slideLayouts/slideLayout16.xml" Type="http://schemas.openxmlformats.org/officeDocument/2006/relationships/slideLayout"/><Relationship Id="rId6" Target="../theme/theme2.xml" Type="http://schemas.openxmlformats.org/officeDocument/2006/relationships/theme"/></Relationships>
</file>

<file path=ppt/slideMasters/slideMaster1.xml><?xml version="1.0" encoding="utf-8"?>
<p:sldMaster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bg>
      <p:bgRef idx="1001">
        <a:schemeClr val="bg1"/>
      </p:bgRef>
    </p:bg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Title Placeholder 1" title="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 title="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 title="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FD0B7A-F5DD-4F40-B4CB-3B2C354B893A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5" name="Footer Placeholder 4" title="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 title="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/>
  <p:timing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2" r:id="rId2"/>
    <p:sldLayoutId id="2147483663" r:id="rId3"/>
    <p:sldLayoutId id="2147483664" r:id="rId4"/>
    <p:sldLayoutId id="2147483665" r:id="rId5"/>
  </p:sldLayoutIdLst>
  <p:transition/>
  <p:timing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15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7.jpeg" Type="http://schemas.openxmlformats.org/officeDocument/2006/relationships/image"/><Relationship Id="rId4" Target="../media/image8.emf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13.xml" Type="http://schemas.openxmlformats.org/officeDocument/2006/relationships/slideLayout"/><Relationship Id="rId10" Target="../tags/tag44.xml" Type="http://schemas.openxmlformats.org/officeDocument/2006/relationships/tags"/><Relationship Id="rId11" Target="../tags/tag45.xml" Type="http://schemas.openxmlformats.org/officeDocument/2006/relationships/tags"/><Relationship Id="rId12" Target="../tags/tag46.xml" Type="http://schemas.openxmlformats.org/officeDocument/2006/relationships/tags"/><Relationship Id="rId13" Target="../tags/tag47.xml" Type="http://schemas.openxmlformats.org/officeDocument/2006/relationships/tags"/><Relationship Id="rId14" Target="../tags/tag48.xml" Type="http://schemas.openxmlformats.org/officeDocument/2006/relationships/tags"/><Relationship Id="rId15" Target="../media/image20.png" Type="http://schemas.openxmlformats.org/officeDocument/2006/relationships/image"/><Relationship Id="rId2" Target="../notesSlides/notesSlide10.xml" Type="http://schemas.openxmlformats.org/officeDocument/2006/relationships/notesSlide"/><Relationship Id="rId3" Target="../media/image9.jpeg" Type="http://schemas.openxmlformats.org/officeDocument/2006/relationships/image"/><Relationship Id="rId4" Target="../tags/tag41.xml" Type="http://schemas.openxmlformats.org/officeDocument/2006/relationships/tags"/><Relationship Id="rId5" Target="../tags/tag42.xml" Type="http://schemas.openxmlformats.org/officeDocument/2006/relationships/tags"/><Relationship Id="rId6" Target="../media/image7.jpeg" Type="http://schemas.openxmlformats.org/officeDocument/2006/relationships/image"/><Relationship Id="rId7" Target="../media/image13.png" Type="http://schemas.openxmlformats.org/officeDocument/2006/relationships/image"/><Relationship Id="rId8" Target="../media/image19.svg" Type="http://schemas.openxmlformats.org/officeDocument/2006/relationships/image"/><Relationship Id="rId9" Target="../tags/tag43.xml" Type="http://schemas.openxmlformats.org/officeDocument/2006/relationships/tags"/></Relationships>
</file>

<file path=ppt/slides/_rels/slide11.xml.rels><?xml version="1.0" encoding="UTF-8" standalone="yes"?><Relationships xmlns="http://schemas.openxmlformats.org/package/2006/relationships"><Relationship Id="rId1" Target="../slideLayouts/slideLayout13.xml" Type="http://schemas.openxmlformats.org/officeDocument/2006/relationships/slideLayout"/><Relationship Id="rId10" Target="../media/image7.jpeg" Type="http://schemas.openxmlformats.org/officeDocument/2006/relationships/image"/><Relationship Id="rId11" Target="../tags/tag55.xml" Type="http://schemas.openxmlformats.org/officeDocument/2006/relationships/tags"/><Relationship Id="rId12" Target="../tags/tag56.xml" Type="http://schemas.openxmlformats.org/officeDocument/2006/relationships/tags"/><Relationship Id="rId13" Target="../tags/tag57.xml" Type="http://schemas.openxmlformats.org/officeDocument/2006/relationships/tags"/><Relationship Id="rId14" Target="../tags/tag58.xml" Type="http://schemas.openxmlformats.org/officeDocument/2006/relationships/tags"/><Relationship Id="rId15" Target="../tags/tag59.xml" Type="http://schemas.openxmlformats.org/officeDocument/2006/relationships/tags"/><Relationship Id="rId16" Target="../tags/tag60.xml" Type="http://schemas.openxmlformats.org/officeDocument/2006/relationships/tags"/><Relationship Id="rId17" Target="../media/image10.png" Type="http://schemas.openxmlformats.org/officeDocument/2006/relationships/image"/><Relationship Id="rId18" Target="../media/image11.svg" Type="http://schemas.openxmlformats.org/officeDocument/2006/relationships/image"/><Relationship Id="rId2" Target="../notesSlides/notesSlide11.xml" Type="http://schemas.openxmlformats.org/officeDocument/2006/relationships/notesSlide"/><Relationship Id="rId3" Target="../media/image9.jpeg" Type="http://schemas.openxmlformats.org/officeDocument/2006/relationships/image"/><Relationship Id="rId4" Target="../tags/tag49.xml" Type="http://schemas.openxmlformats.org/officeDocument/2006/relationships/tags"/><Relationship Id="rId5" Target="../tags/tag50.xml" Type="http://schemas.openxmlformats.org/officeDocument/2006/relationships/tags"/><Relationship Id="rId6" Target="../tags/tag51.xml" Type="http://schemas.openxmlformats.org/officeDocument/2006/relationships/tags"/><Relationship Id="rId7" Target="../tags/tag52.xml" Type="http://schemas.openxmlformats.org/officeDocument/2006/relationships/tags"/><Relationship Id="rId8" Target="../tags/tag53.xml" Type="http://schemas.openxmlformats.org/officeDocument/2006/relationships/tags"/><Relationship Id="rId9" Target="../tags/tag54.xml" Type="http://schemas.openxmlformats.org/officeDocument/2006/relationships/tags"/></Relationships>
</file>

<file path=ppt/slides/_rels/slide12.xml.rels><?xml version="1.0" encoding="UTF-8" standalone="yes"?><Relationships xmlns="http://schemas.openxmlformats.org/package/2006/relationships"><Relationship Id="rId1" Target="../slideLayouts/slideLayout13.xml" Type="http://schemas.openxmlformats.org/officeDocument/2006/relationships/slideLayout"/><Relationship Id="rId10" Target="../media/image10.png" Type="http://schemas.openxmlformats.org/officeDocument/2006/relationships/image"/><Relationship Id="rId11" Target="../media/image11.svg" Type="http://schemas.openxmlformats.org/officeDocument/2006/relationships/image"/><Relationship Id="rId2" Target="../notesSlides/notesSlide12.xml" Type="http://schemas.openxmlformats.org/officeDocument/2006/relationships/notesSlide"/><Relationship Id="rId3" Target="../media/image7.jpeg" Type="http://schemas.openxmlformats.org/officeDocument/2006/relationships/image"/><Relationship Id="rId4" Target="../media/image12.jpeg" Type="http://schemas.openxmlformats.org/officeDocument/2006/relationships/image"/><Relationship Id="rId5" Target="../tags/tag61.xml" Type="http://schemas.openxmlformats.org/officeDocument/2006/relationships/tags"/><Relationship Id="rId6" Target="../tags/tag62.xml" Type="http://schemas.openxmlformats.org/officeDocument/2006/relationships/tags"/><Relationship Id="rId7" Target="../tags/tag63.xml" Type="http://schemas.openxmlformats.org/officeDocument/2006/relationships/tags"/><Relationship Id="rId8" Target="../tags/tag64.xml" Type="http://schemas.openxmlformats.org/officeDocument/2006/relationships/tags"/><Relationship Id="rId9" Target="../tags/tag65.xml" Type="http://schemas.openxmlformats.org/officeDocument/2006/relationships/tags"/></Relationships>
</file>

<file path=ppt/slides/_rels/slide13.xml.rels><?xml version="1.0" encoding="UTF-8" standalone="yes"?><Relationships xmlns="http://schemas.openxmlformats.org/package/2006/relationships"><Relationship Id="rId1" Target="../slideLayouts/slideLayout13.xml" Type="http://schemas.openxmlformats.org/officeDocument/2006/relationships/slideLayout"/><Relationship Id="rId2" Target="../notesSlides/notesSlide13.xml" Type="http://schemas.openxmlformats.org/officeDocument/2006/relationships/notesSlide"/><Relationship Id="rId3" Target="../media/image7.jpeg" Type="http://schemas.openxmlformats.org/officeDocument/2006/relationships/image"/><Relationship Id="rId4" Target="../media/image13.png" Type="http://schemas.openxmlformats.org/officeDocument/2006/relationships/image"/><Relationship Id="rId5" Target="../media/image21.svg" Type="http://schemas.openxmlformats.org/officeDocument/2006/relationships/image"/><Relationship Id="rId6" Target="../media/image22.jpeg" Type="http://schemas.openxmlformats.org/officeDocument/2006/relationships/image"/><Relationship Id="rId7" Target="../tags/tag66.xml" Type="http://schemas.openxmlformats.org/officeDocument/2006/relationships/tags"/><Relationship Id="rId8" Target="../tags/tag67.xml" Type="http://schemas.openxmlformats.org/officeDocument/2006/relationships/tags"/><Relationship Id="rId9" Target="../tags/tag68.xml" Type="http://schemas.openxmlformats.org/officeDocument/2006/relationships/tags"/></Relationships>
</file>

<file path=ppt/slides/_rels/slide14.xml.rels><?xml version="1.0" encoding="UTF-8" standalone="yes"?><Relationships xmlns="http://schemas.openxmlformats.org/package/2006/relationships"><Relationship Id="rId1" Target="../slideLayouts/slideLayout13.xml" Type="http://schemas.openxmlformats.org/officeDocument/2006/relationships/slideLayout"/><Relationship Id="rId10" Target="../tags/tag71.xml" Type="http://schemas.openxmlformats.org/officeDocument/2006/relationships/tags"/><Relationship Id="rId11" Target="../tags/tag72.xml" Type="http://schemas.openxmlformats.org/officeDocument/2006/relationships/tags"/><Relationship Id="rId12" Target="../media/image17.png" Type="http://schemas.openxmlformats.org/officeDocument/2006/relationships/image"/><Relationship Id="rId13" Target="../media/image18.svg" Type="http://schemas.openxmlformats.org/officeDocument/2006/relationships/image"/><Relationship Id="rId14" Target="../tags/tag73.xml" Type="http://schemas.openxmlformats.org/officeDocument/2006/relationships/tags"/><Relationship Id="rId15" Target="../tags/tag74.xml" Type="http://schemas.openxmlformats.org/officeDocument/2006/relationships/tags"/><Relationship Id="rId2" Target="../notesSlides/notesSlide14.xml" Type="http://schemas.openxmlformats.org/officeDocument/2006/relationships/notesSlide"/><Relationship Id="rId3" Target="../media/image7.jpe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Relationship Id="rId6" Target="../tags/tag69.xml" Type="http://schemas.openxmlformats.org/officeDocument/2006/relationships/tags"/><Relationship Id="rId7" Target="../media/image15.png" Type="http://schemas.openxmlformats.org/officeDocument/2006/relationships/image"/><Relationship Id="rId8" Target="../media/image16.svg" Type="http://schemas.openxmlformats.org/officeDocument/2006/relationships/image"/><Relationship Id="rId9" Target="../tags/tag70.xml" Type="http://schemas.openxmlformats.org/officeDocument/2006/relationships/tags"/></Relationships>
</file>

<file path=ppt/slides/_rels/slide15.xml.rels><?xml version="1.0" encoding="UTF-8" standalone="yes"?><Relationships xmlns="http://schemas.openxmlformats.org/package/2006/relationships"><Relationship Id="rId1" Target="../slideLayouts/slideLayout13.xml" Type="http://schemas.openxmlformats.org/officeDocument/2006/relationships/slideLayout"/><Relationship Id="rId10" Target="../media/image23.jpeg" Type="http://schemas.openxmlformats.org/officeDocument/2006/relationships/image"/><Relationship Id="rId11" Target="../tags/tag78.xml" Type="http://schemas.openxmlformats.org/officeDocument/2006/relationships/tags"/><Relationship Id="rId12" Target="../tags/tag79.xml" Type="http://schemas.openxmlformats.org/officeDocument/2006/relationships/tags"/><Relationship Id="rId13" Target="../tags/tag80.xml" Type="http://schemas.openxmlformats.org/officeDocument/2006/relationships/tags"/><Relationship Id="rId2" Target="../notesSlides/notesSlide15.xml" Type="http://schemas.openxmlformats.org/officeDocument/2006/relationships/notesSlide"/><Relationship Id="rId3" Target="../media/image7.jpe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12.jpeg" Type="http://schemas.openxmlformats.org/officeDocument/2006/relationships/image"/><Relationship Id="rId7" Target="../tags/tag75.xml" Type="http://schemas.openxmlformats.org/officeDocument/2006/relationships/tags"/><Relationship Id="rId8" Target="../tags/tag76.xml" Type="http://schemas.openxmlformats.org/officeDocument/2006/relationships/tags"/><Relationship Id="rId9" Target="../tags/tag77.xml" Type="http://schemas.openxmlformats.org/officeDocument/2006/relationships/tags"/></Relationships>
</file>

<file path=ppt/slides/_rels/slide16.xml.rels><?xml version="1.0" encoding="UTF-8" standalone="yes"?><Relationships xmlns="http://schemas.openxmlformats.org/package/2006/relationships"><Relationship Id="rId1" Target="../slideLayouts/slideLayout15.xml" Type="http://schemas.openxmlformats.org/officeDocument/2006/relationships/slideLayout"/><Relationship Id="rId2" Target="../notesSlides/notesSlide16.xml" Type="http://schemas.openxmlformats.org/officeDocument/2006/relationships/notesSlide"/><Relationship Id="rId3" Target="../media/image7.jpeg" Type="http://schemas.openxmlformats.org/officeDocument/2006/relationships/image"/><Relationship Id="rId4" Target="../media/image8.emf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15.xml" Type="http://schemas.openxmlformats.org/officeDocument/2006/relationships/slideLayout"/><Relationship Id="rId2" Target="../notesSlides/notesSlide17.xml" Type="http://schemas.openxmlformats.org/officeDocument/2006/relationships/notesSlide"/><Relationship Id="rId3" Target="../media/image7.jpeg" Type="http://schemas.openxmlformats.org/officeDocument/2006/relationships/image"/><Relationship Id="rId4" Target="../media/image8.emf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13.xml" Type="http://schemas.openxmlformats.org/officeDocument/2006/relationships/slideLayout"/><Relationship Id="rId10" Target="../media/image10.png" Type="http://schemas.openxmlformats.org/officeDocument/2006/relationships/image"/><Relationship Id="rId11" Target="../media/image11.svg" Type="http://schemas.openxmlformats.org/officeDocument/2006/relationships/image"/><Relationship Id="rId2" Target="../notesSlides/notesSlide18.xml" Type="http://schemas.openxmlformats.org/officeDocument/2006/relationships/notesSlide"/><Relationship Id="rId3" Target="../media/image7.jpeg" Type="http://schemas.openxmlformats.org/officeDocument/2006/relationships/image"/><Relationship Id="rId4" Target="../media/image12.jpeg" Type="http://schemas.openxmlformats.org/officeDocument/2006/relationships/image"/><Relationship Id="rId5" Target="../tags/tag81.xml" Type="http://schemas.openxmlformats.org/officeDocument/2006/relationships/tags"/><Relationship Id="rId6" Target="../tags/tag82.xml" Type="http://schemas.openxmlformats.org/officeDocument/2006/relationships/tags"/><Relationship Id="rId7" Target="../tags/tag83.xml" Type="http://schemas.openxmlformats.org/officeDocument/2006/relationships/tags"/><Relationship Id="rId8" Target="../tags/tag84.xml" Type="http://schemas.openxmlformats.org/officeDocument/2006/relationships/tags"/><Relationship Id="rId9" Target="../tags/tag85.xml" Type="http://schemas.openxmlformats.org/officeDocument/2006/relationships/tags"/></Relationships>
</file>

<file path=ppt/slides/_rels/slide19.xml.rels><?xml version="1.0" encoding="UTF-8" standalone="yes"?><Relationships xmlns="http://schemas.openxmlformats.org/package/2006/relationships"><Relationship Id="rId1" Target="../slideLayouts/slideLayout13.xml" Type="http://schemas.openxmlformats.org/officeDocument/2006/relationships/slideLayout"/><Relationship Id="rId2" Target="../notesSlides/notesSlide19.xml" Type="http://schemas.openxmlformats.org/officeDocument/2006/relationships/notesSlide"/><Relationship Id="rId3" Target="../media/image7.jpeg" Type="http://schemas.openxmlformats.org/officeDocument/2006/relationships/image"/><Relationship Id="rId4" Target="../media/image13.png" Type="http://schemas.openxmlformats.org/officeDocument/2006/relationships/image"/><Relationship Id="rId5" Target="../media/image21.svg" Type="http://schemas.openxmlformats.org/officeDocument/2006/relationships/image"/><Relationship Id="rId6" Target="../media/image24.jpeg" Type="http://schemas.openxmlformats.org/officeDocument/2006/relationships/image"/><Relationship Id="rId7" Target="../tags/tag86.xml" Type="http://schemas.openxmlformats.org/officeDocument/2006/relationships/tags"/><Relationship Id="rId8" Target="../tags/tag87.xml" Type="http://schemas.openxmlformats.org/officeDocument/2006/relationships/tags"/><Relationship Id="rId9" Target="../tags/tag88.xml" Type="http://schemas.openxmlformats.org/officeDocument/2006/relationships/tags"/></Relationships>
</file>

<file path=ppt/slides/_rels/slide2.xml.rels><?xml version="1.0" encoding="UTF-8" standalone="yes"?><Relationships xmlns="http://schemas.openxmlformats.org/package/2006/relationships"><Relationship Id="rId1" Target="../slideLayouts/slideLayout15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7.jpeg" Type="http://schemas.openxmlformats.org/officeDocument/2006/relationships/image"/><Relationship Id="rId4" Target="../media/image8.emf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14.xml" Type="http://schemas.openxmlformats.org/officeDocument/2006/relationships/slideLayout"/><Relationship Id="rId10" Target="../tags/tag92.xml" Type="http://schemas.openxmlformats.org/officeDocument/2006/relationships/tags"/><Relationship Id="rId11" Target="../tags/tag93.xml" Type="http://schemas.openxmlformats.org/officeDocument/2006/relationships/tags"/><Relationship Id="rId12" Target="../tags/tag94.xml" Type="http://schemas.openxmlformats.org/officeDocument/2006/relationships/tags"/><Relationship Id="rId2" Target="../notesSlides/notesSlide20.xml" Type="http://schemas.openxmlformats.org/officeDocument/2006/relationships/notesSlide"/><Relationship Id="rId3" Target="../media/image7.jpe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23.jpeg" Type="http://schemas.openxmlformats.org/officeDocument/2006/relationships/image"/><Relationship Id="rId7" Target="../tags/tag89.xml" Type="http://schemas.openxmlformats.org/officeDocument/2006/relationships/tags"/><Relationship Id="rId8" Target="../tags/tag90.xml" Type="http://schemas.openxmlformats.org/officeDocument/2006/relationships/tags"/><Relationship Id="rId9" Target="../tags/tag91.xml" Type="http://schemas.openxmlformats.org/officeDocument/2006/relationships/tags"/></Relationships>
</file>

<file path=ppt/slides/_rels/slide21.xml.rels><?xml version="1.0" encoding="UTF-8" standalone="yes"?><Relationships xmlns="http://schemas.openxmlformats.org/package/2006/relationships"><Relationship Id="rId1" Target="../slideLayouts/slideLayout13.xml" Type="http://schemas.openxmlformats.org/officeDocument/2006/relationships/slideLayout"/><Relationship Id="rId2" Target="../notesSlides/notesSlide21.xml" Type="http://schemas.openxmlformats.org/officeDocument/2006/relationships/notesSlide"/><Relationship Id="rId3" Target="../media/image7.jpeg" Type="http://schemas.openxmlformats.org/officeDocument/2006/relationships/image"/><Relationship Id="rId4" Target="../media/image13.png" Type="http://schemas.openxmlformats.org/officeDocument/2006/relationships/image"/><Relationship Id="rId5" Target="../media/image21.svg" Type="http://schemas.openxmlformats.org/officeDocument/2006/relationships/image"/><Relationship Id="rId6" Target="../media/image22.jpeg" Type="http://schemas.openxmlformats.org/officeDocument/2006/relationships/image"/><Relationship Id="rId7" Target="../tags/tag95.xml" Type="http://schemas.openxmlformats.org/officeDocument/2006/relationships/tags"/><Relationship Id="rId8" Target="../tags/tag96.xml" Type="http://schemas.openxmlformats.org/officeDocument/2006/relationships/tags"/><Relationship Id="rId9" Target="../tags/tag97.xml" Type="http://schemas.openxmlformats.org/officeDocument/2006/relationships/tags"/></Relationships>
</file>

<file path=ppt/slides/_rels/slide3.xml.rels><?xml version="1.0" encoding="UTF-8" standalone="yes"?><Relationships xmlns="http://schemas.openxmlformats.org/package/2006/relationships"><Relationship Id="rId1" Target="../slideLayouts/slideLayout13.xml" Type="http://schemas.openxmlformats.org/officeDocument/2006/relationships/slideLayout"/><Relationship Id="rId10" Target="../media/image7.jpeg" Type="http://schemas.openxmlformats.org/officeDocument/2006/relationships/image"/><Relationship Id="rId11" Target="../tags/tag7.xml" Type="http://schemas.openxmlformats.org/officeDocument/2006/relationships/tags"/><Relationship Id="rId12" Target="../tags/tag8.xml" Type="http://schemas.openxmlformats.org/officeDocument/2006/relationships/tags"/><Relationship Id="rId13" Target="../tags/tag9.xml" Type="http://schemas.openxmlformats.org/officeDocument/2006/relationships/tags"/><Relationship Id="rId14" Target="../tags/tag10.xml" Type="http://schemas.openxmlformats.org/officeDocument/2006/relationships/tags"/><Relationship Id="rId15" Target="../tags/tag11.xml" Type="http://schemas.openxmlformats.org/officeDocument/2006/relationships/tags"/><Relationship Id="rId16" Target="../tags/tag12.xml" Type="http://schemas.openxmlformats.org/officeDocument/2006/relationships/tags"/><Relationship Id="rId17" Target="../media/image10.png" Type="http://schemas.openxmlformats.org/officeDocument/2006/relationships/image"/><Relationship Id="rId18" Target="../media/image11.svg" Type="http://schemas.openxmlformats.org/officeDocument/2006/relationships/image"/><Relationship Id="rId2" Target="../notesSlides/notesSlide3.xml" Type="http://schemas.openxmlformats.org/officeDocument/2006/relationships/notesSlide"/><Relationship Id="rId3" Target="../media/image9.jpeg" Type="http://schemas.openxmlformats.org/officeDocument/2006/relationships/image"/><Relationship Id="rId4" Target="../tags/tag1.xml" Type="http://schemas.openxmlformats.org/officeDocument/2006/relationships/tags"/><Relationship Id="rId5" Target="../tags/tag2.xml" Type="http://schemas.openxmlformats.org/officeDocument/2006/relationships/tags"/><Relationship Id="rId6" Target="../tags/tag3.xml" Type="http://schemas.openxmlformats.org/officeDocument/2006/relationships/tags"/><Relationship Id="rId7" Target="../tags/tag4.xml" Type="http://schemas.openxmlformats.org/officeDocument/2006/relationships/tags"/><Relationship Id="rId8" Target="../tags/tag5.xml" Type="http://schemas.openxmlformats.org/officeDocument/2006/relationships/tags"/><Relationship Id="rId9" Target="../tags/tag6.xml" Type="http://schemas.openxmlformats.org/officeDocument/2006/relationships/tags"/></Relationships>
</file>

<file path=ppt/slides/_rels/slide4.xml.rels><?xml version="1.0" encoding="UTF-8" standalone="yes"?><Relationships xmlns="http://schemas.openxmlformats.org/package/2006/relationships"><Relationship Id="rId1" Target="../slideLayouts/slideLayout13.xml" Type="http://schemas.openxmlformats.org/officeDocument/2006/relationships/slideLayout"/><Relationship Id="rId10" Target="../media/image10.png" Type="http://schemas.openxmlformats.org/officeDocument/2006/relationships/image"/><Relationship Id="rId11" Target="../media/image11.svg" Type="http://schemas.openxmlformats.org/officeDocument/2006/relationships/image"/><Relationship Id="rId2" Target="../notesSlides/notesSlide4.xml" Type="http://schemas.openxmlformats.org/officeDocument/2006/relationships/notesSlide"/><Relationship Id="rId3" Target="../media/image7.jpeg" Type="http://schemas.openxmlformats.org/officeDocument/2006/relationships/image"/><Relationship Id="rId4" Target="../media/image12.jpeg" Type="http://schemas.openxmlformats.org/officeDocument/2006/relationships/image"/><Relationship Id="rId5" Target="../tags/tag13.xml" Type="http://schemas.openxmlformats.org/officeDocument/2006/relationships/tags"/><Relationship Id="rId6" Target="../tags/tag14.xml" Type="http://schemas.openxmlformats.org/officeDocument/2006/relationships/tags"/><Relationship Id="rId7" Target="../tags/tag15.xml" Type="http://schemas.openxmlformats.org/officeDocument/2006/relationships/tags"/><Relationship Id="rId8" Target="../tags/tag16.xml" Type="http://schemas.openxmlformats.org/officeDocument/2006/relationships/tags"/><Relationship Id="rId9" Target="../tags/tag17.xml" Type="http://schemas.openxmlformats.org/officeDocument/2006/relationships/tags"/></Relationships>
</file>

<file path=ppt/slides/_rels/slide5.xml.rels><?xml version="1.0" encoding="UTF-8" standalone="yes"?><Relationships xmlns="http://schemas.openxmlformats.org/package/2006/relationships"><Relationship Id="rId1" Target="../slideLayouts/slideLayout13.xml" Type="http://schemas.openxmlformats.org/officeDocument/2006/relationships/slideLayout"/><Relationship Id="rId10" Target="../media/image7.jpeg" Type="http://schemas.openxmlformats.org/officeDocument/2006/relationships/image"/><Relationship Id="rId11" Target="../tags/tag24.xml" Type="http://schemas.openxmlformats.org/officeDocument/2006/relationships/tags"/><Relationship Id="rId12" Target="../tags/tag25.xml" Type="http://schemas.openxmlformats.org/officeDocument/2006/relationships/tags"/><Relationship Id="rId13" Target="../tags/tag26.xml" Type="http://schemas.openxmlformats.org/officeDocument/2006/relationships/tags"/><Relationship Id="rId14" Target="../tags/tag27.xml" Type="http://schemas.openxmlformats.org/officeDocument/2006/relationships/tags"/><Relationship Id="rId15" Target="../tags/tag28.xml" Type="http://schemas.openxmlformats.org/officeDocument/2006/relationships/tags"/><Relationship Id="rId16" Target="../tags/tag29.xml" Type="http://schemas.openxmlformats.org/officeDocument/2006/relationships/tags"/><Relationship Id="rId17" Target="../media/image10.png" Type="http://schemas.openxmlformats.org/officeDocument/2006/relationships/image"/><Relationship Id="rId18" Target="../media/image11.svg" Type="http://schemas.openxmlformats.org/officeDocument/2006/relationships/image"/><Relationship Id="rId2" Target="../notesSlides/notesSlide5.xml" Type="http://schemas.openxmlformats.org/officeDocument/2006/relationships/notesSlide"/><Relationship Id="rId3" Target="../media/image9.jpeg" Type="http://schemas.openxmlformats.org/officeDocument/2006/relationships/image"/><Relationship Id="rId4" Target="../tags/tag18.xml" Type="http://schemas.openxmlformats.org/officeDocument/2006/relationships/tags"/><Relationship Id="rId5" Target="../tags/tag19.xml" Type="http://schemas.openxmlformats.org/officeDocument/2006/relationships/tags"/><Relationship Id="rId6" Target="../tags/tag20.xml" Type="http://schemas.openxmlformats.org/officeDocument/2006/relationships/tags"/><Relationship Id="rId7" Target="../tags/tag21.xml" Type="http://schemas.openxmlformats.org/officeDocument/2006/relationships/tags"/><Relationship Id="rId8" Target="../tags/tag22.xml" Type="http://schemas.openxmlformats.org/officeDocument/2006/relationships/tags"/><Relationship Id="rId9" Target="../tags/tag23.xml" Type="http://schemas.openxmlformats.org/officeDocument/2006/relationships/tags"/></Relationships>
</file>

<file path=ppt/slides/_rels/slide6.xml.rels><?xml version="1.0" encoding="UTF-8" standalone="yes"?><Relationships xmlns="http://schemas.openxmlformats.org/package/2006/relationships"><Relationship Id="rId1" Target="../slideLayouts/slideLayout13.xml" Type="http://schemas.openxmlformats.org/officeDocument/2006/relationships/slideLayout"/><Relationship Id="rId10" Target="../tags/tag32.xml" Type="http://schemas.openxmlformats.org/officeDocument/2006/relationships/tags"/><Relationship Id="rId11" Target="../tags/tag33.xml" Type="http://schemas.openxmlformats.org/officeDocument/2006/relationships/tags"/><Relationship Id="rId12" Target="../media/image17.png" Type="http://schemas.openxmlformats.org/officeDocument/2006/relationships/image"/><Relationship Id="rId13" Target="../media/image18.svg" Type="http://schemas.openxmlformats.org/officeDocument/2006/relationships/image"/><Relationship Id="rId14" Target="../tags/tag34.xml" Type="http://schemas.openxmlformats.org/officeDocument/2006/relationships/tags"/><Relationship Id="rId15" Target="../tags/tag35.xml" Type="http://schemas.openxmlformats.org/officeDocument/2006/relationships/tags"/><Relationship Id="rId2" Target="../notesSlides/notesSlide6.xml" Type="http://schemas.openxmlformats.org/officeDocument/2006/relationships/notesSlide"/><Relationship Id="rId3" Target="../media/image7.jpe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Relationship Id="rId6" Target="../tags/tag30.xml" Type="http://schemas.openxmlformats.org/officeDocument/2006/relationships/tags"/><Relationship Id="rId7" Target="../media/image15.png" Type="http://schemas.openxmlformats.org/officeDocument/2006/relationships/image"/><Relationship Id="rId8" Target="../media/image16.svg" Type="http://schemas.openxmlformats.org/officeDocument/2006/relationships/image"/><Relationship Id="rId9" Target="../tags/tag31.xml" Type="http://schemas.openxmlformats.org/officeDocument/2006/relationships/tags"/></Relationships>
</file>

<file path=ppt/slides/_rels/slide7.xml.rels><?xml version="1.0" encoding="UTF-8" standalone="yes"?><Relationships xmlns="http://schemas.openxmlformats.org/package/2006/relationships"><Relationship Id="rId1" Target="../slideLayouts/slideLayout13.xml" Type="http://schemas.openxmlformats.org/officeDocument/2006/relationships/slideLayout"/><Relationship Id="rId10" Target="../media/image10.png" Type="http://schemas.openxmlformats.org/officeDocument/2006/relationships/image"/><Relationship Id="rId11" Target="../media/image11.svg" Type="http://schemas.openxmlformats.org/officeDocument/2006/relationships/image"/><Relationship Id="rId2" Target="../notesSlides/notesSlide7.xml" Type="http://schemas.openxmlformats.org/officeDocument/2006/relationships/notesSlide"/><Relationship Id="rId3" Target="../media/image7.jpeg" Type="http://schemas.openxmlformats.org/officeDocument/2006/relationships/image"/><Relationship Id="rId4" Target="../media/image12.jpeg" Type="http://schemas.openxmlformats.org/officeDocument/2006/relationships/image"/><Relationship Id="rId5" Target="../tags/tag36.xml" Type="http://schemas.openxmlformats.org/officeDocument/2006/relationships/tags"/><Relationship Id="rId6" Target="../tags/tag37.xml" Type="http://schemas.openxmlformats.org/officeDocument/2006/relationships/tags"/><Relationship Id="rId7" Target="../tags/tag38.xml" Type="http://schemas.openxmlformats.org/officeDocument/2006/relationships/tags"/><Relationship Id="rId8" Target="../tags/tag39.xml" Type="http://schemas.openxmlformats.org/officeDocument/2006/relationships/tags"/><Relationship Id="rId9" Target="../tags/tag40.xml" Type="http://schemas.openxmlformats.org/officeDocument/2006/relationships/tags"/></Relationships>
</file>

<file path=ppt/slides/_rels/slide8.xml.rels><?xml version="1.0" encoding="UTF-8" standalone="yes"?><Relationships xmlns="http://schemas.openxmlformats.org/package/2006/relationships"><Relationship Id="rId1" Target="../slideLayouts/slideLayout15.xml" Type="http://schemas.openxmlformats.org/officeDocument/2006/relationships/slideLayout"/><Relationship Id="rId2" Target="../notesSlides/notesSlide8.xml" Type="http://schemas.openxmlformats.org/officeDocument/2006/relationships/notesSlide"/><Relationship Id="rId3" Target="../media/image7.jpeg" Type="http://schemas.openxmlformats.org/officeDocument/2006/relationships/image"/><Relationship Id="rId4" Target="../media/image8.emf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15.xml" Type="http://schemas.openxmlformats.org/officeDocument/2006/relationships/slideLayout"/><Relationship Id="rId2" Target="../notesSlides/notesSlide9.xml" Type="http://schemas.openxmlformats.org/officeDocument/2006/relationships/notesSlide"/><Relationship Id="rId3" Target="../media/image7.jpeg" Type="http://schemas.openxmlformats.org/officeDocument/2006/relationships/image"/><Relationship Id="rId4" Target="../media/image8.emf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a14="http://schemas.microsoft.com/office/drawing/2010/main" xmlns:m="http://schemas.openxmlformats.org/officeDocument/2006/math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r="http://schemas.openxmlformats.org/officeDocument/2006/relationships" xmlns:w="http://schemas.openxmlformats.org/wordprocessingml/2006/main" xmlns:wp="http://schemas.openxmlformats.org/drawingml/2006/wordprocessingDrawing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文本框 1"/>
          <p:cNvSpPr txBox="1"/>
          <p:nvPr/>
        </p:nvSpPr>
        <p:spPr>
          <a:xfrm>
            <a:off x="426454" y="1522508"/>
            <a:ext cx="5956590" cy="3139899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>
            <a:defPPr>
              <a:defRPr lang="zh-CN"/>
            </a:defPPr>
            <a:lvl1pPr algn="l" defTabSz="914400" eaLnBrk="1" hangingPunct="1" latinLnBrk="0" marL="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altLang="en-US" lang="zh-CN" sz="4000">
                <a:solidFill>
                  <a:srgbClr val="3F48CC"/>
                </a:solidFill>
                <a:latin charset="-122" panose="02010600030101010101" typeface="庞门正道标题体"/>
                <a:ea charset="-122" panose="02010600030101010101" typeface="庞门正道标题体"/>
              </a:rPr>
              <a:t>一、</a:t>
            </a:r>
            <a:r>
              <a:rPr altLang="en-US" lang="zh-CN" sz="3600">
                <a:solidFill>
                  <a:srgbClr val="3F48CC"/>
                </a:solidFill>
                <a:latin charset="-122" panose="02010600030101010101" typeface="庞门正道标题体"/>
                <a:ea charset="-122" panose="02010600030101010101" typeface="庞门正道标题体"/>
              </a:rPr>
              <a:t>一、煤矿从业人员主要权利 </a:t>
            </a:r>
            <a:endParaRPr altLang="zh-CN" lang="en-US" sz="4000">
              <a:solidFill>
                <a:srgbClr val="3F48CC"/>
              </a:solidFill>
              <a:latin charset="-122" panose="02010600030101010101" typeface="庞门正道标题体"/>
              <a:ea charset="-122" panose="02010600030101010101" typeface="庞门正道标题体"/>
            </a:endParaRPr>
          </a:p>
          <a:p>
            <a:pPr algn="ctr" indent="-457200" marL="457200">
              <a:lnSpc>
                <a:spcPct val="150000"/>
              </a:lnSpc>
              <a:buClr>
                <a:srgbClr val="C00000"/>
              </a:buClr>
              <a:buFont charset="2" panose="05000000000000000000" pitchFamily="2" typeface="Wingdings"/>
              <a:buChar char="u"/>
            </a:pPr>
            <a:r>
              <a:rPr altLang="en-US" lang="zh-CN" sz="3200">
                <a:solidFill>
                  <a:srgbClr val="17456C"/>
                </a:solidFill>
                <a:latin charset="-122" panose="02010600030101010101" typeface="庞门正道标题体"/>
                <a:ea charset="-122" panose="02010600030101010101" typeface="庞门正道标题体"/>
              </a:rPr>
              <a:t> </a:t>
            </a:r>
            <a:r>
              <a:rPr altLang="en-US" lang="zh-CN" sz="3200">
                <a:solidFill>
                  <a:srgbClr val="C00000"/>
                </a:solidFill>
                <a:latin charset="-122" panose="02010600030101010101" typeface="庞门正道标题体"/>
                <a:ea charset="-122" panose="02010600030101010101" typeface="庞门正道标题体"/>
              </a:rPr>
              <a:t>二我是文本</a:t>
            </a:r>
            <a:endParaRPr altLang="zh-CN" lang="en-US" sz="3200">
              <a:solidFill>
                <a:srgbClr val="C00000"/>
              </a:solidFill>
              <a:latin charset="-122" panose="02010600030101010101" typeface="庞门正道标题体"/>
              <a:ea charset="-122" panose="02010600030101010101" typeface="庞门正道标题体"/>
            </a:endParaRPr>
          </a:p>
          <a:p>
            <a:pPr algn="ctr" indent="-457200" marL="457200">
              <a:lnSpc>
                <a:spcPct val="150000"/>
              </a:lnSpc>
              <a:buFont charset="2" panose="05000000000000000000" pitchFamily="2" typeface="Wingdings"/>
              <a:buChar char="u"/>
            </a:pPr>
            <a:r>
              <a:rPr altLang="zh-CN" lang="en-US" sz="3200">
                <a:solidFill>
                  <a:srgbClr val="C00000"/>
                </a:solidFill>
                <a:latin charset="-122" panose="02010600030101010101" typeface="庞门正道标题体"/>
                <a:ea charset="-122" panose="02010600030101010101" typeface="庞门正道标题体"/>
              </a:rPr>
              <a:t> </a:t>
            </a:r>
            <a:r>
              <a:rPr altLang="en-US" lang="zh-CN" sz="3200">
                <a:solidFill>
                  <a:srgbClr val="C00000"/>
                </a:solidFill>
                <a:latin charset="-122" panose="02010600030101010101" typeface="庞门正道标题体"/>
                <a:ea charset="-122" panose="02010600030101010101" typeface="庞门正道标题体"/>
              </a:rPr>
              <a:t>健康保障权</a:t>
            </a:r>
            <a:endParaRPr altLang="zh-CN" lang="en-US" sz="3200">
              <a:solidFill>
                <a:srgbClr val="C00000"/>
              </a:solidFill>
              <a:latin charset="-122" panose="02010600030101010101" typeface="庞门正道标题体"/>
              <a:ea charset="-122" panose="02010600030101010101" typeface="庞门正道标题体"/>
            </a:endParaRPr>
          </a:p>
          <a:p>
            <a:pPr algn="ctr" indent="-457200" marL="457200">
              <a:lnSpc>
                <a:spcPct val="150000"/>
              </a:lnSpc>
              <a:buFont charset="2" panose="05000000000000000000" pitchFamily="2" typeface="Wingdings"/>
              <a:buChar char="u"/>
            </a:pPr>
            <a:r>
              <a:rPr altLang="en-US" lang="zh-CN" sz="3200">
                <a:solidFill>
                  <a:srgbClr val="C00000"/>
                </a:solidFill>
                <a:latin charset="-122" panose="02010600030101010101" typeface="庞门正道标题体"/>
                <a:ea charset="-122" panose="02010600030101010101" typeface="庞门正道标题体"/>
              </a:rPr>
              <a:t> 拒绝违章指挥权</a:t>
            </a:r>
            <a:endParaRPr altLang="en-US" lang="zh-CN" sz="3200">
              <a:solidFill>
                <a:srgbClr val="C00000"/>
              </a:solidFill>
              <a:latin charset="-122" panose="02010600030101010101" typeface="庞门正道标题体"/>
              <a:ea charset="-122" panose="02010600030101010101" typeface="庞门正道标题体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val="0"/>
              </a:ext>
            </a:extLst>
          </a:blip>
          <a:stretch>
            <a:fillRect/>
          </a:stretch>
        </p:blipFill>
        <p:spPr>
          <a:xfrm>
            <a:off x="0" y="6096"/>
            <a:ext cx="12192000" cy="6851904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0" y="0"/>
            <a:ext cx="12192000" cy="2419350"/>
          </a:xfrm>
          <a:prstGeom prst="rect">
            <a:avLst/>
          </a:prstGeom>
          <a:solidFill>
            <a:srgbClr val="3F48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>
            <a:defPPr>
              <a:defRPr lang="zh-CN"/>
            </a:defPPr>
            <a:lvl1pPr algn="l" defTabSz="914400" eaLnBrk="1" hangingPunct="1" latinLnBrk="0" marL="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9pPr>
          </a:lstStyle>
          <a:p>
            <a:pPr algn="ctr" defTabSz="914400" eaLnBrk="1" fontAlgn="auto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altLang="en-US" b="0" baseline="0" cap="none" i="0" kern="1200" kumimoji="0" lang="zh-CN" noProof="0" normalizeH="0" spc="0" strike="noStrike" sz="1800" u="none">
              <a:ln>
                <a:noFill/>
              </a:ln>
              <a:solidFill>
                <a:prstClr val="white"/>
              </a:solidFill>
              <a:effectLst/>
              <a:uLnTx/>
              <a:uFillTx/>
              <a:latin charset="-122" panose="00000500000000000000" pitchFamily="2" typeface="印品黑体"/>
              <a:ea charset="-122" panose="00000500000000000000" pitchFamily="2" typeface="印品黑体"/>
              <a:cs typeface="+mn-cs"/>
              <a:sym charset="-122" panose="00000500000000000000" pitchFamily="2" typeface="印品黑体"/>
            </a:endParaRPr>
          </a:p>
        </p:txBody>
      </p:sp>
      <p:sp>
        <p:nvSpPr>
          <p:cNvPr id="6" name="文本框 135"/>
          <p:cNvSpPr txBox="1">
            <a:spLocks noChangeArrowheads="1"/>
          </p:cNvSpPr>
          <p:nvPr/>
        </p:nvSpPr>
        <p:spPr bwMode="auto">
          <a:xfrm>
            <a:off x="-2" y="768203"/>
            <a:ext cx="12110235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>
                <a:solidFill>
                  <a:srgbClr val="FFFFFF"/>
                </a:solidFill>
              </a14:hiddenFill>
            </a:ext>
            <a:ext uri="{91240B29-F687-4F45-9708-019B960494DF}">
              <a14:hiddenLine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defTabSz="914400" eaLnBrk="1" hangingPunct="1" latinLnBrk="0" marL="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1pPr>
            <a:lvl2pPr algn="l" defTabSz="914400" eaLnBrk="1" hangingPunct="1" indent="-285750" latinLnBrk="0" marL="74295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2pPr>
            <a:lvl3pPr algn="l" defTabSz="914400" eaLnBrk="1" hangingPunct="1" indent="-228600" latinLnBrk="0" marL="11430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3pPr>
            <a:lvl4pPr algn="l" defTabSz="914400" eaLnBrk="1" hangingPunct="1" indent="-228600" latinLnBrk="0" marL="16002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4pPr>
            <a:lvl5pPr algn="l" defTabSz="914400" eaLnBrk="1" hangingPunct="1" indent="-228600" latinLnBrk="0" marL="20574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5pPr>
            <a:lvl6pPr algn="l" defTabSz="914400" eaLnBrk="1" fontAlgn="base" hangingPunct="1" indent="-228600" latinLnBrk="0" marL="25146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6pPr>
            <a:lvl7pPr algn="l" defTabSz="914400" eaLnBrk="1" fontAlgn="base" hangingPunct="1" indent="-228600" latinLnBrk="0" marL="29718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7pPr>
            <a:lvl8pPr algn="l" defTabSz="914400" eaLnBrk="1" fontAlgn="base" hangingPunct="1" indent="-228600" latinLnBrk="0" marL="34290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8pPr>
            <a:lvl9pPr algn="l" defTabSz="914400" eaLnBrk="1" fontAlgn="base" hangingPunct="1" indent="-228600" latinLnBrk="0" marL="38862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9pPr>
          </a:lstStyle>
          <a:p>
            <a:pPr algn="ctr" defTabSz="914400" eaLnBrk="1" fontAlgn="auto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altLang="en-US" b="1" baseline="0" cap="none" i="0" kern="1200" kumimoji="0" lang="zh-CN" noProof="0" normalizeH="0" spc="0" strike="noStrike" sz="4800" u="none">
                <a:ln>
                  <a:noFill/>
                </a:ln>
                <a:solidFill>
                  <a:prstClr val="white"/>
                </a:solidFill>
                <a:effectLst>
                  <a:outerShdw algn="tl" blurRad="38100" dir="2700000" dist="38100">
                    <a:srgbClr val="000000">
                      <a:alpha val="43137"/>
                    </a:srgbClr>
                  </a:outerShdw>
                </a:effectLst>
                <a:uLnTx/>
                <a:uFillTx/>
                <a:latin charset="-122" panose="00000500000000000000" pitchFamily="2" typeface="印品黑体"/>
                <a:ea charset="-122" panose="00000500000000000000" pitchFamily="2" typeface="印品黑体"/>
                <a:cs typeface="+mn-cs"/>
                <a:sym charset="-122" panose="00000500000000000000" pitchFamily="2" typeface="印品黑体"/>
              </a:rPr>
              <a:t>一、煤矿从业人员主要权利 </a:t>
            </a:r>
            <a:endParaRPr altLang="en-US" b="1" baseline="0" cap="none" i="0" kern="1200" kumimoji="0" lang="zh-CN" noProof="0" normalizeH="0" spc="0" strike="noStrike" sz="4800" u="none">
              <a:ln>
                <a:noFill/>
              </a:ln>
              <a:solidFill>
                <a:prstClr val="white"/>
              </a:solidFill>
              <a:effectLst>
                <a:outerShdw algn="tl" blurRad="38100" dir="2700000" dist="38100">
                  <a:srgbClr val="000000">
                    <a:alpha val="43137"/>
                  </a:srgbClr>
                </a:outerShdw>
              </a:effectLst>
              <a:uLnTx/>
              <a:uFillTx/>
              <a:latin charset="-122" panose="00000500000000000000" pitchFamily="2" typeface="印品黑体"/>
              <a:ea charset="-122" panose="00000500000000000000" pitchFamily="2" typeface="印品黑体"/>
              <a:cs typeface="+mn-cs"/>
              <a:sym charset="-122" panose="00000500000000000000" pitchFamily="2" typeface="印品黑体"/>
            </a:endParaRPr>
          </a:p>
        </p:txBody>
      </p:sp>
      <p:sp>
        <p:nvSpPr>
          <p:cNvPr id="7" name="文本框 89"/>
          <p:cNvSpPr txBox="1">
            <a:spLocks noChangeArrowheads="1"/>
          </p:cNvSpPr>
          <p:nvPr/>
        </p:nvSpPr>
        <p:spPr bwMode="auto">
          <a:xfrm>
            <a:off x="1348496" y="5647881"/>
            <a:ext cx="2130425" cy="475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>
                <a:solidFill>
                  <a:srgbClr val="FFFFFF"/>
                </a:solidFill>
              </a14:hiddenFill>
            </a:ext>
            <a:ext uri="{91240B29-F687-4F45-9708-019B960494DF}">
              <a14:hiddenLine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defTabSz="914400" eaLnBrk="1" hangingPunct="1" latinLnBrk="0" marL="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1pPr>
            <a:lvl2pPr algn="l" defTabSz="914400" eaLnBrk="1" hangingPunct="1" indent="-285750" latinLnBrk="0" marL="74295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2pPr>
            <a:lvl3pPr algn="l" defTabSz="914400" eaLnBrk="1" hangingPunct="1" indent="-228600" latinLnBrk="0" marL="11430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3pPr>
            <a:lvl4pPr algn="l" defTabSz="914400" eaLnBrk="1" hangingPunct="1" indent="-228600" latinLnBrk="0" marL="16002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4pPr>
            <a:lvl5pPr algn="l" defTabSz="914400" eaLnBrk="1" hangingPunct="1" indent="-228600" latinLnBrk="0" marL="20574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5pPr>
            <a:lvl6pPr algn="l" defTabSz="914400" eaLnBrk="1" fontAlgn="base" hangingPunct="1" indent="-228600" latinLnBrk="0" marL="25146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6pPr>
            <a:lvl7pPr algn="l" defTabSz="914400" eaLnBrk="1" fontAlgn="base" hangingPunct="1" indent="-228600" latinLnBrk="0" marL="29718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7pPr>
            <a:lvl8pPr algn="l" defTabSz="914400" eaLnBrk="1" fontAlgn="base" hangingPunct="1" indent="-228600" latinLnBrk="0" marL="34290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8pPr>
            <a:lvl9pPr algn="l" defTabSz="914400" eaLnBrk="1" fontAlgn="base" hangingPunct="1" indent="-228600" latinLnBrk="0" marL="38862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9pPr>
          </a:lstStyle>
          <a:p>
            <a:pPr algn="ctr" defTabSz="914400" eaLnBrk="1" fontAlgn="auto" hangingPunct="1" indent="0" latinLnBrk="0" lvl="0" marL="0" marR="0" rtl="0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altLang="en-US" b="1" baseline="0" cap="none" i="0" kern="1200" kumimoji="0" lang="zh-CN" noProof="0" normalizeH="0" spc="0" strike="noStrike" sz="2000" u="none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charset="-122" panose="00000500000000000000" pitchFamily="2" typeface="印品黑体"/>
                <a:ea charset="-122" panose="00000500000000000000" pitchFamily="2" typeface="印品黑体"/>
                <a:cs typeface="+mn-cs"/>
                <a:sym charset="-122" panose="00000500000000000000" pitchFamily="2" typeface="印品黑体"/>
              </a:rPr>
              <a:t>健康保障权</a:t>
            </a:r>
            <a:endParaRPr altLang="en-US" b="1" baseline="0" cap="none" i="0" kern="1200" kumimoji="0" lang="zh-CN" noProof="0" normalizeH="0" spc="0" strike="noStrike" sz="2000" u="none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charset="-122" panose="00000500000000000000" pitchFamily="2" typeface="印品黑体"/>
              <a:ea charset="-122" panose="00000500000000000000" pitchFamily="2" typeface="印品黑体"/>
              <a:cs typeface="+mn-cs"/>
              <a:sym charset="-122" panose="00000500000000000000" pitchFamily="2" typeface="印品黑体"/>
            </a:endParaRPr>
          </a:p>
        </p:txBody>
      </p:sp>
      <p:pic>
        <p:nvPicPr>
          <p:cNvPr id="8" name="图片 7" title="三我是文本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val="0"/>
              </a:ext>
            </a:extLst>
          </a:blip>
          <a:stretch>
            <a:fillRect/>
          </a:stretch>
        </p:blipFill>
        <p:spPr>
          <a:xfrm>
            <a:off x="1348496" y="3239074"/>
            <a:ext cx="2085301" cy="1810041"/>
          </a:xfrm>
          <a:prstGeom prst="roundRect">
            <a:avLst>
              <a:gd fmla="val 8594" name="adj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algn="bl" blurRad="12700" dir="5400000" dist="5000" endPos="28000" rotWithShape="0" stA="38000" sy="-100000"/>
          </a:effectLst>
        </p:spPr>
      </p:pic>
      <p:pic>
        <p:nvPicPr>
          <p:cNvPr id="9" name="图片 8" title="四我是文本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val="0"/>
              </a:ext>
            </a:extLst>
          </a:blip>
          <a:srcRect b="23914" t="23853"/>
          <a:stretch>
            <a:fillRect/>
          </a:stretch>
        </p:blipFill>
        <p:spPr>
          <a:xfrm>
            <a:off x="4634892" y="3239074"/>
            <a:ext cx="2468223" cy="1810042"/>
          </a:xfrm>
          <a:prstGeom prst="roundRect">
            <a:avLst>
              <a:gd fmla="val 8594" name="adj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algn="bl" blurRad="12700" dir="5400000" dist="5000" endPos="28000" rotWithShape="0" stA="38000" sy="-100000"/>
          </a:effectLst>
        </p:spPr>
      </p:pic>
      <p:pic>
        <p:nvPicPr>
          <p:cNvPr id="10" name="图片 9" title="五我是文本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val="0"/>
              </a:ext>
            </a:extLst>
          </a:blip>
          <a:stretch>
            <a:fillRect/>
          </a:stretch>
        </p:blipFill>
        <p:spPr>
          <a:xfrm>
            <a:off x="8134056" y="3239074"/>
            <a:ext cx="2239226" cy="1810041"/>
          </a:xfrm>
          <a:prstGeom prst="roundRect">
            <a:avLst>
              <a:gd fmla="val 8594" name="adj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algn="bl" blurRad="12700" dir="5400000" dist="5000" endPos="28000" rotWithShape="0" stA="38000" sy="-100000"/>
          </a:effectLst>
        </p:spPr>
      </p:pic>
      <p:sp>
        <p:nvSpPr>
          <p:cNvPr id="11" name="文本框 89"/>
          <p:cNvSpPr txBox="1">
            <a:spLocks noChangeArrowheads="1"/>
          </p:cNvSpPr>
          <p:nvPr/>
        </p:nvSpPr>
        <p:spPr bwMode="auto">
          <a:xfrm>
            <a:off x="4989904" y="5647881"/>
            <a:ext cx="2130425" cy="475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>
                <a:solidFill>
                  <a:srgbClr val="FFFFFF"/>
                </a:solidFill>
              </a14:hiddenFill>
            </a:ext>
            <a:ext uri="{91240B29-F687-4F45-9708-019B960494DF}">
              <a14:hiddenLine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defTabSz="914400" eaLnBrk="1" hangingPunct="1" latinLnBrk="0" marL="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1pPr>
            <a:lvl2pPr algn="l" defTabSz="914400" eaLnBrk="1" hangingPunct="1" indent="-285750" latinLnBrk="0" marL="74295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2pPr>
            <a:lvl3pPr algn="l" defTabSz="914400" eaLnBrk="1" hangingPunct="1" indent="-228600" latinLnBrk="0" marL="11430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3pPr>
            <a:lvl4pPr algn="l" defTabSz="914400" eaLnBrk="1" hangingPunct="1" indent="-228600" latinLnBrk="0" marL="16002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4pPr>
            <a:lvl5pPr algn="l" defTabSz="914400" eaLnBrk="1" hangingPunct="1" indent="-228600" latinLnBrk="0" marL="20574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5pPr>
            <a:lvl6pPr algn="l" defTabSz="914400" eaLnBrk="1" fontAlgn="base" hangingPunct="1" indent="-228600" latinLnBrk="0" marL="25146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6pPr>
            <a:lvl7pPr algn="l" defTabSz="914400" eaLnBrk="1" fontAlgn="base" hangingPunct="1" indent="-228600" latinLnBrk="0" marL="29718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7pPr>
            <a:lvl8pPr algn="l" defTabSz="914400" eaLnBrk="1" fontAlgn="base" hangingPunct="1" indent="-228600" latinLnBrk="0" marL="34290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8pPr>
            <a:lvl9pPr algn="l" defTabSz="914400" eaLnBrk="1" fontAlgn="base" hangingPunct="1" indent="-228600" latinLnBrk="0" marL="38862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9pPr>
          </a:lstStyle>
          <a:p>
            <a:pPr algn="ctr" defTabSz="914400" eaLnBrk="1" fontAlgn="auto" hangingPunct="1" indent="0" latinLnBrk="0" lvl="0" marL="0" marR="0" rtl="0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altLang="en-US" b="1" baseline="0" cap="none" i="0" kern="1200" kumimoji="0" lang="zh-CN" noProof="0" normalizeH="0" spc="0" strike="noStrike" sz="2000" u="none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charset="-122" panose="00000500000000000000" pitchFamily="2" typeface="印品黑体"/>
                <a:ea charset="-122" panose="00000500000000000000" pitchFamily="2" typeface="印品黑体"/>
                <a:cs typeface="+mn-cs"/>
                <a:sym charset="-122" panose="00000500000000000000" pitchFamily="2" typeface="印品黑体"/>
              </a:rPr>
              <a:t>拒绝违章指挥权</a:t>
            </a:r>
            <a:endParaRPr altLang="en-US" b="1" baseline="0" cap="none" i="0" kern="1200" kumimoji="0" lang="zh-CN" noProof="0" normalizeH="0" spc="0" strike="noStrike" sz="2000" u="none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charset="-122" panose="00000500000000000000" pitchFamily="2" typeface="印品黑体"/>
              <a:ea charset="-122" panose="00000500000000000000" pitchFamily="2" typeface="印品黑体"/>
              <a:cs typeface="+mn-cs"/>
              <a:sym charset="-122" panose="00000500000000000000" pitchFamily="2" typeface="印品黑体"/>
            </a:endParaRPr>
          </a:p>
        </p:txBody>
      </p:sp>
      <p:sp>
        <p:nvSpPr>
          <p:cNvPr id="12" name="文本框 89"/>
          <p:cNvSpPr txBox="1">
            <a:spLocks noChangeArrowheads="1"/>
          </p:cNvSpPr>
          <p:nvPr/>
        </p:nvSpPr>
        <p:spPr bwMode="auto">
          <a:xfrm>
            <a:off x="8322756" y="5647881"/>
            <a:ext cx="2130425" cy="475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>
                <a:solidFill>
                  <a:srgbClr val="FFFFFF"/>
                </a:solidFill>
              </a14:hiddenFill>
            </a:ext>
            <a:ext uri="{91240B29-F687-4F45-9708-019B960494DF}">
              <a14:hiddenLine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defTabSz="914400" eaLnBrk="1" hangingPunct="1" latinLnBrk="0" marL="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1pPr>
            <a:lvl2pPr algn="l" defTabSz="914400" eaLnBrk="1" hangingPunct="1" indent="-285750" latinLnBrk="0" marL="74295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2pPr>
            <a:lvl3pPr algn="l" defTabSz="914400" eaLnBrk="1" hangingPunct="1" indent="-228600" latinLnBrk="0" marL="11430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3pPr>
            <a:lvl4pPr algn="l" defTabSz="914400" eaLnBrk="1" hangingPunct="1" indent="-228600" latinLnBrk="0" marL="16002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4pPr>
            <a:lvl5pPr algn="l" defTabSz="914400" eaLnBrk="1" hangingPunct="1" indent="-228600" latinLnBrk="0" marL="20574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5pPr>
            <a:lvl6pPr algn="l" defTabSz="914400" eaLnBrk="1" fontAlgn="base" hangingPunct="1" indent="-228600" latinLnBrk="0" marL="25146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6pPr>
            <a:lvl7pPr algn="l" defTabSz="914400" eaLnBrk="1" fontAlgn="base" hangingPunct="1" indent="-228600" latinLnBrk="0" marL="29718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7pPr>
            <a:lvl8pPr algn="l" defTabSz="914400" eaLnBrk="1" fontAlgn="base" hangingPunct="1" indent="-228600" latinLnBrk="0" marL="34290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8pPr>
            <a:lvl9pPr algn="l" defTabSz="914400" eaLnBrk="1" fontAlgn="base" hangingPunct="1" indent="-228600" latinLnBrk="0" marL="38862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9pPr>
          </a:lstStyle>
          <a:p>
            <a:pPr algn="ctr" defTabSz="914400" eaLnBrk="1" fontAlgn="auto" hangingPunct="1" indent="0" latinLnBrk="0" lvl="0" marL="0" marR="0" rtl="0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altLang="en-US" b="1" baseline="0" cap="none" i="0" kern="1200" kumimoji="0" lang="zh-CN" noProof="0" normalizeH="0" spc="0" strike="noStrike" sz="2000" u="none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charset="-122" panose="00000500000000000000" pitchFamily="2" typeface="印品黑体"/>
                <a:ea charset="-122" panose="00000500000000000000" pitchFamily="2" typeface="印品黑体"/>
                <a:cs typeface="+mn-cs"/>
                <a:sym charset="-122" panose="00000500000000000000" pitchFamily="2" typeface="印品黑体"/>
              </a:rPr>
              <a:t>停止作业避险权</a:t>
            </a:r>
            <a:endParaRPr altLang="en-US" b="1" baseline="0" cap="none" i="0" kern="1200" kumimoji="0" lang="zh-CN" noProof="0" normalizeH="0" spc="0" strike="noStrike" sz="2000" u="none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charset="-122" panose="00000500000000000000" pitchFamily="2" typeface="印品黑体"/>
              <a:ea charset="-122" panose="00000500000000000000" pitchFamily="2" typeface="印品黑体"/>
              <a:cs typeface="+mn-cs"/>
              <a:sym charset="-122" panose="00000500000000000000" pitchFamily="2" typeface="印品黑体"/>
            </a:endParaRPr>
          </a:p>
        </p:txBody>
      </p:sp>
    </p:spTree>
  </p:cSld>
  <p:clrMapOvr>
    <a:masterClrMapping/>
  </p:clrMapOvr>
  <p:transition/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 nodeType="clickPar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500" fill="hold" id="7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8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>
                                        <p:cTn dur="500" id="9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0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fill="hold" grpId="0" id="11" nodeType="afterEffect" presetClass="entr" presetID="2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dur="500" id="13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4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fill="hold" grpId="0" id="15" nodeType="afterEffect" presetClass="entr" presetID="41" presetSubtype="0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dur="1" fill="hold" id="1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500" fill="hold" id="17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18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19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2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>
                                        <p:cTn dur="500" id="21" tmFilter="0,0; .5, 1; 1, 1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22" nodeType="with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 id="24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000" fill="hold" id="25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26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grpId="0" id="27" nodeType="with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 id="29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000" fill="hold" id="3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31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grpId="0" id="32" nodeType="with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 id="34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000" fill="hold" id="35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36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id="37" nodeType="with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 id="39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000" fill="hold" id="4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41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id="42" nodeType="with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 id="44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000" fill="hold" id="45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46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id="47" nodeType="with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 id="49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000" fill="hold" id="5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51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"/>
      <p:bldP animBg="1" grpId="0" spid="5"/>
      <p:bldP grpId="0" spid="6"/>
      <p:bldP grpId="0" spid="7"/>
      <p:bldP grpId="0" spid="11"/>
      <p:bldP grpId="0" spid="12"/>
    </p:bldLst>
  </p:timing>
</p:sld>
</file>

<file path=ppt/slides/slide10.xml><?xml version="1.0" encoding="utf-8"?>
<p:sld xmlns:p="http://schemas.openxmlformats.org/presentationml/2006/main" xmlns:a="http://schemas.openxmlformats.org/drawingml/2006/main" xmlns:a14="http://schemas.microsoft.com/office/drawing/2010/main" xmlns:m="http://schemas.openxmlformats.org/officeDocument/2006/math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r="http://schemas.openxmlformats.org/officeDocument/2006/relationships" xmlns:w="http://schemas.openxmlformats.org/wordprocessingml/2006/main" xmlns:wp="http://schemas.openxmlformats.org/drawingml/2006/wordprocessingDrawing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文本框 1"/>
          <p:cNvSpPr txBox="1"/>
          <p:nvPr/>
        </p:nvSpPr>
        <p:spPr>
          <a:xfrm>
            <a:off x="1055370" y="1130935"/>
            <a:ext cx="8798560" cy="584775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>
            <a:defPPr>
              <a:defRPr lang="zh-CN"/>
            </a:defPPr>
            <a:lvl1pPr algn="l" defTabSz="914400" eaLnBrk="1" hangingPunct="1" latinLnBrk="0" marL="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altLang="zh-CN" lang="en-US" sz="3200">
                <a:solidFill>
                  <a:srgbClr val="17456C"/>
                </a:solidFill>
                <a:latin charset="-122" panose="02010600030101010101" typeface="庞门正道标题体"/>
                <a:ea charset="-122" panose="02010600030101010101" typeface="庞门正道标题体"/>
              </a:rPr>
              <a:t>1.</a:t>
            </a:r>
            <a:r>
              <a:rPr altLang="en-US" lang="zh-CN" sz="3200">
                <a:solidFill>
                  <a:srgbClr val="17456C"/>
                </a:solidFill>
                <a:latin charset="-122" panose="02010600030101010101" typeface="庞门正道标题体"/>
                <a:ea charset="-122" panose="02010600030101010101" typeface="庞门正道标题体"/>
              </a:rPr>
              <a:t>“安全第一”：优先保障生命安全</a:t>
            </a:r>
            <a:endParaRPr altLang="en-US" lang="zh-CN" sz="3200">
              <a:solidFill>
                <a:srgbClr val="17456C"/>
              </a:solidFill>
              <a:latin charset="-122" panose="02010600030101010101" typeface="庞门正道标题体"/>
              <a:ea charset="-122" panose="02010600030101010101" typeface="庞门正道标题体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852170" y="3907138"/>
            <a:ext cx="10917648" cy="1377418"/>
            <a:chOff x="1055370" y="4046838"/>
            <a:chExt cx="10917648" cy="1377418"/>
          </a:xfrm>
        </p:grpSpPr>
        <p:pic>
          <p:nvPicPr>
            <p:cNvPr descr="4cb9a045-eb2b-47fe-b4f2-d1d7a03c1b67" id="6" name="图片占位符 16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3"/>
            <a:stretch>
              <a:fillRect/>
            </a:stretch>
          </p:blipFill>
          <p:spPr>
            <a:xfrm>
              <a:off x="1055370" y="4089400"/>
              <a:ext cx="1334856" cy="1334856"/>
            </a:xfrm>
            <a:custGeom>
              <a:gdLst>
                <a:gd fmla="*/ 0 w 1219200" name="connisteX0"/>
                <a:gd fmla="*/ 609600 h 1219200" name="connsiteY0"/>
                <a:gd fmla="*/ 609600 w 1219200" name="connisteX1"/>
                <a:gd fmla="*/ 0 h 1219200" name="connsiteY1"/>
                <a:gd fmla="*/ 609600 w 1219200" name="connisteX2"/>
                <a:gd fmla="*/ 0 h 1219200" name="connsiteY2"/>
                <a:gd fmla="*/ 1219200 w 1219200" name="connisteX3"/>
                <a:gd fmla="*/ 609600 h 1219200" name="connsiteY3"/>
                <a:gd fmla="*/ 1219200 w 1219200" name="connisteX4"/>
                <a:gd fmla="*/ 609600 h 1219200" name="connsiteY4"/>
                <a:gd fmla="*/ 609600 w 1219200" name="connisteX5"/>
                <a:gd fmla="*/ 1219200 h 1219200" name="connsiteY5"/>
                <a:gd fmla="*/ 609600 w 1219200" name="connisteX6"/>
                <a:gd fmla="*/ 1219200 h 1219200" name="connsiteY6"/>
                <a:gd fmla="*/ 0 w 1219200" name="connisteX7"/>
                <a:gd fmla="*/ 609600 h 1219200" name="connsiteY7"/>
                <a:gd fmla="*/ 0 w 1219200" name="connisteX8"/>
                <a:gd fmla="*/ 609600 h 1219200" name="connsiteY8"/>
              </a:gdLst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b="0" l="0" r="0" t="0"/>
              <a:pathLst>
                <a:path h="1219200" w="1219200">
                  <a:moveTo>
                    <a:pt x="0" y="609600"/>
                  </a:moveTo>
                  <a:cubicBezTo>
                    <a:pt x="0" y="272927"/>
                    <a:pt x="272927" y="0"/>
                    <a:pt x="609600" y="0"/>
                  </a:cubicBezTo>
                  <a:lnTo>
                    <a:pt x="609600" y="0"/>
                  </a:lnTo>
                  <a:cubicBezTo>
                    <a:pt x="946273" y="0"/>
                    <a:pt x="1219200" y="272927"/>
                    <a:pt x="1219200" y="609600"/>
                  </a:cubicBezTo>
                  <a:lnTo>
                    <a:pt x="1219200" y="609600"/>
                  </a:lnTo>
                  <a:cubicBezTo>
                    <a:pt x="1219200" y="946273"/>
                    <a:pt x="946273" y="1219200"/>
                    <a:pt x="609600" y="1219200"/>
                  </a:cubicBezTo>
                  <a:lnTo>
                    <a:pt x="609600" y="1219200"/>
                  </a:lnTo>
                  <a:cubicBezTo>
                    <a:pt x="272927" y="1219200"/>
                    <a:pt x="0" y="946273"/>
                    <a:pt x="0" y="609600"/>
                  </a:cubicBezTo>
                  <a:lnTo>
                    <a:pt x="0" y="609600"/>
                  </a:lnTo>
                  <a:close/>
                </a:path>
              </a:pathLst>
            </a:custGeom>
          </p:spPr>
        </p:pic>
        <p:sp>
          <p:nvSpPr>
            <p:cNvPr id="7" name="文本占位符 6"/>
            <p:cNvSpPr txBox="1"/>
            <p:nvPr>
              <p:custDataLst>
                <p:tags r:id="rId5"/>
              </p:custDataLst>
            </p:nvPr>
          </p:nvSpPr>
          <p:spPr>
            <a:xfrm>
              <a:off x="2473418" y="4046838"/>
              <a:ext cx="9499600" cy="406400"/>
            </a:xfrm>
            <a:prstGeom prst="rect">
              <a:avLst/>
            </a:prstGeom>
          </p:spPr>
          <p:txBody>
            <a:bodyPr/>
            <a:lstStyle>
              <a:defPPr>
                <a:defRPr lang="zh-CN"/>
              </a:defPPr>
              <a:lvl1pPr algn="l" defTabSz="914400" eaLnBrk="1" hangingPunct="1" indent="-228600" latinLnBrk="0" marL="228600" rtl="0">
                <a:lnSpc>
                  <a:spcPct val="90000"/>
                </a:lnSpc>
                <a:spcBef>
                  <a:spcPts val="1000"/>
                </a:spcBef>
                <a:buFont charset="0" pitchFamily="34" typeface="Arial"/>
                <a:buChar char="•"/>
                <a:defRPr kern="1200" sz="2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algn="l" defTabSz="914400" eaLnBrk="1" hangingPunct="1" indent="-228600" latinLnBrk="0" marL="6858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algn="l" defTabSz="914400" eaLnBrk="1" hangingPunct="1" indent="-228600" latinLnBrk="0" marL="11430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2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algn="l" defTabSz="914400" eaLnBrk="1" hangingPunct="1" indent="-228600" latinLnBrk="0" marL="16002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algn="l" defTabSz="914400" eaLnBrk="1" hangingPunct="1" indent="-228600" latinLnBrk="0" marL="20574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algn="l" defTabSz="914400" eaLnBrk="1" hangingPunct="1" indent="-228600" latinLnBrk="0" marL="25146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algn="l" defTabSz="914400" eaLnBrk="1" hangingPunct="1" indent="-228600" latinLnBrk="0" marL="29718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algn="l" defTabSz="914400" eaLnBrk="1" hangingPunct="1" indent="-228600" latinLnBrk="0" marL="34290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algn="l" defTabSz="914400" eaLnBrk="1" hangingPunct="1" indent="-228600" latinLnBrk="0" marL="38862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marL="0">
                <a:buNone/>
              </a:pPr>
              <a:r>
                <a:rPr altLang="en-US" lang="zh-CN" sz="2000">
                  <a:solidFill>
                    <a:srgbClr val="691D1B"/>
                  </a:solidFill>
                  <a:latin charset="-122" panose="02010600030101010101" typeface="庞门正道标题体"/>
                  <a:ea charset="-122" panose="02010600030101010101" typeface="庞门正道标题体"/>
                </a:rPr>
                <a:t>对应岗位操作中的“紧急停机情形”</a:t>
              </a:r>
              <a:endParaRPr altLang="en-US" lang="zh-CN" sz="2000">
                <a:solidFill>
                  <a:srgbClr val="691D1B"/>
                </a:solidFill>
                <a:latin charset="-122" panose="02010600030101010101" typeface="庞门正道标题体"/>
                <a:ea charset="-122" panose="02010600030101010101" typeface="庞门正道标题体"/>
              </a:endParaRPr>
            </a:p>
          </p:txBody>
        </p:sp>
      </p:grpSp>
      <p:pic>
        <p:nvPicPr>
          <p:cNvPr id="9" name="图片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val="0"/>
              </a:ext>
            </a:extLst>
          </a:blip>
          <a:stretch>
            <a:fillRect/>
          </a:stretch>
        </p:blipFill>
        <p:spPr>
          <a:xfrm>
            <a:off x="0" y="6096"/>
            <a:ext cx="12192000" cy="6851904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0" y="0"/>
            <a:ext cx="12192000" cy="1143000"/>
          </a:xfrm>
          <a:prstGeom prst="rect">
            <a:avLst/>
          </a:prstGeom>
          <a:solidFill>
            <a:srgbClr val="3F48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>
            <a:defPPr>
              <a:defRPr lang="zh-CN"/>
            </a:defPPr>
            <a:lvl1pPr algn="l" defTabSz="914400" eaLnBrk="1" hangingPunct="1" latinLnBrk="0" marL="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9pPr>
          </a:lstStyle>
          <a:p>
            <a:pPr algn="ctr" defTabSz="914400" eaLnBrk="1" fontAlgn="auto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altLang="en-US" b="0" baseline="0" cap="none" i="0" kern="1200" kumimoji="0" lang="zh-CN" noProof="0" normalizeH="0" spc="0" strike="noStrike" sz="1800" u="none">
              <a:ln>
                <a:noFill/>
              </a:ln>
              <a:solidFill>
                <a:prstClr val="white"/>
              </a:solidFill>
              <a:effectLst/>
              <a:uLnTx/>
              <a:uFillTx/>
              <a:latin charset="-122" panose="00000500000000000000" pitchFamily="2" typeface="印品黑体"/>
              <a:ea charset="-122" panose="00000500000000000000" pitchFamily="2" typeface="印品黑体"/>
              <a:cs typeface="+mn-cs"/>
              <a:sym charset="-122" panose="00000500000000000000" pitchFamily="2" typeface="印品黑体"/>
            </a:endParaRPr>
          </a:p>
        </p:txBody>
      </p:sp>
      <p:sp>
        <p:nvSpPr>
          <p:cNvPr id="13" name="文本框 89"/>
          <p:cNvSpPr txBox="1">
            <a:spLocks noChangeArrowheads="1"/>
          </p:cNvSpPr>
          <p:nvPr/>
        </p:nvSpPr>
        <p:spPr bwMode="auto">
          <a:xfrm>
            <a:off x="1489075" y="206375"/>
            <a:ext cx="10553700" cy="475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>
                <a:solidFill>
                  <a:srgbClr val="FFFFFF"/>
                </a:solidFill>
              </a14:hiddenFill>
            </a:ext>
            <a:ext uri="{91240B29-F687-4F45-9708-019B960494DF}">
              <a14:hiddenLine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defTabSz="914400" eaLnBrk="1" hangingPunct="1" latinLnBrk="0" marL="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1pPr>
            <a:lvl2pPr algn="l" defTabSz="914400" eaLnBrk="1" hangingPunct="1" indent="-285750" latinLnBrk="0" marL="74295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2pPr>
            <a:lvl3pPr algn="l" defTabSz="914400" eaLnBrk="1" hangingPunct="1" indent="-228600" latinLnBrk="0" marL="11430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3pPr>
            <a:lvl4pPr algn="l" defTabSz="914400" eaLnBrk="1" hangingPunct="1" indent="-228600" latinLnBrk="0" marL="16002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4pPr>
            <a:lvl5pPr algn="l" defTabSz="914400" eaLnBrk="1" hangingPunct="1" indent="-228600" latinLnBrk="0" marL="20574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5pPr>
            <a:lvl6pPr algn="l" defTabSz="914400" eaLnBrk="1" fontAlgn="base" hangingPunct="1" indent="-228600" latinLnBrk="0" marL="25146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6pPr>
            <a:lvl7pPr algn="l" defTabSz="914400" eaLnBrk="1" fontAlgn="base" hangingPunct="1" indent="-228600" latinLnBrk="0" marL="29718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7pPr>
            <a:lvl8pPr algn="l" defTabSz="914400" eaLnBrk="1" fontAlgn="base" hangingPunct="1" indent="-228600" latinLnBrk="0" marL="34290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8pPr>
            <a:lvl9pPr algn="l" defTabSz="914400" eaLnBrk="1" fontAlgn="base" hangingPunct="1" indent="-228600" latinLnBrk="0" marL="38862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9pPr>
          </a:lstStyle>
          <a:p>
            <a:pPr algn="l" defTabSz="914400" eaLnBrk="1" fontAlgn="auto" hangingPunct="1" indent="0" latinLnBrk="0" lvl="0" marL="0" marR="0" rtl="0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altLang="en-US" b="1" baseline="0" cap="none" i="0" kern="1200" kumimoji="0" lang="zh-CN" noProof="0" normalizeH="0" spc="0" strike="noStrike" sz="2800" u="none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charset="-122" panose="00000500000000000000" pitchFamily="2" typeface="印品黑体"/>
                <a:ea charset="-122" panose="00000500000000000000" pitchFamily="2" typeface="印品黑体"/>
                <a:cs typeface="+mn-cs"/>
                <a:sym charset="-122" panose="00000500000000000000" pitchFamily="2" typeface="印品黑体"/>
              </a:rPr>
              <a:t>二、采煤机司机主要义务 </a:t>
            </a:r>
            <a:endParaRPr altLang="en-US" b="1" baseline="0" cap="none" i="0" kern="1200" kumimoji="0" lang="zh-CN" noProof="0" normalizeH="0" spc="0" strike="noStrike" sz="2800" u="none">
              <a:ln>
                <a:noFill/>
              </a:ln>
              <a:solidFill>
                <a:prstClr val="white"/>
              </a:solidFill>
              <a:effectLst/>
              <a:uLnTx/>
              <a:uFillTx/>
              <a:latin charset="-122" panose="00000500000000000000" pitchFamily="2" typeface="印品黑体"/>
              <a:ea charset="-122" panose="00000500000000000000" pitchFamily="2" typeface="印品黑体"/>
              <a:cs typeface="+mn-cs"/>
              <a:sym charset="-122" panose="00000500000000000000" pitchFamily="2" typeface="印品黑体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477010" y="647700"/>
            <a:ext cx="10636250" cy="431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>
                <a:solidFill>
                  <a:srgbClr val="FFFFFF"/>
                </a:solidFill>
              </a14:hiddenFill>
            </a:ext>
            <a:ext uri="{91240B29-F687-4F45-9708-019B960494DF}">
              <a14:hiddenLine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>
            <a:defPPr>
              <a:defRPr lang="zh-CN"/>
            </a:defPPr>
            <a:lvl1pPr algn="l" defTabSz="914400" eaLnBrk="1" hangingPunct="1" latinLnBrk="0" marL="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altLang="en-US" b="0" baseline="0" i="0" kumimoji="0" lang="zh-CN" noProof="0" spc="130" sz="160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charset="0" typeface="印品黑体"/>
                <a:ea charset="-122" panose="00000500000000000000" pitchFamily="2" typeface="印品黑体"/>
                <a:cs typeface="+mn-cs"/>
                <a:sym charset="-122" panose="00000500000000000000" pitchFamily="2" typeface="印品黑体"/>
              </a:rPr>
              <a:t>1. 遵守安全规章和操作规程</a:t>
            </a:r>
            <a:endParaRPr altLang="en-US" b="0" baseline="0" i="0" kumimoji="0" lang="zh-CN" noProof="0" spc="130" sz="1600">
              <a:ln>
                <a:noFill/>
              </a:ln>
              <a:solidFill>
                <a:prstClr val="white"/>
              </a:solidFill>
              <a:effectLst/>
              <a:uLnTx/>
              <a:uFillTx/>
              <a:latin charset="0" typeface="印品黑体"/>
              <a:ea charset="-122" panose="00000500000000000000" pitchFamily="2" typeface="印品黑体"/>
              <a:cs typeface="+mn-cs"/>
              <a:sym charset="-122" panose="00000500000000000000" pitchFamily="2" typeface="印品黑体"/>
            </a:endParaRPr>
          </a:p>
          <a:p>
            <a:pPr algn="dist" defTabSz="914400" eaLnBrk="1" fontAlgn="auto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altLang="en-US" b="0" baseline="0" i="0" kumimoji="0" lang="zh-CN" noProof="0" spc="130" sz="1600">
              <a:ln>
                <a:noFill/>
              </a:ln>
              <a:solidFill>
                <a:prstClr val="white"/>
              </a:solidFill>
              <a:effectLst/>
              <a:uLnTx/>
              <a:uFillTx/>
              <a:latin charset="0" typeface="印品黑体"/>
              <a:ea charset="-122" panose="00000500000000000000" pitchFamily="2" typeface="印品黑体"/>
              <a:cs typeface="+mn-cs"/>
              <a:sym charset="-122" panose="00000500000000000000" pitchFamily="2" typeface="印品黑体"/>
            </a:endParaRPr>
          </a:p>
        </p:txBody>
      </p:sp>
      <p:cxnSp>
        <p:nvCxnSpPr>
          <p:cNvPr id="15" name="直接连接符 14"/>
          <p:cNvCxnSpPr/>
          <p:nvPr/>
        </p:nvCxnSpPr>
        <p:spPr>
          <a:xfrm flipH="1">
            <a:off x="1260585" y="144166"/>
            <a:ext cx="0" cy="836105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descr="警告" id="24" name="图形 23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70071" y="274471"/>
            <a:ext cx="705800" cy="705800"/>
          </a:xfrm>
          <a:prstGeom prst="rect">
            <a:avLst/>
          </a:prstGeom>
        </p:spPr>
      </p:pic>
      <p:grpSp>
        <p:nvGrpSpPr>
          <p:cNvPr id="25" name="组合 24"/>
          <p:cNvGrpSpPr/>
          <p:nvPr/>
        </p:nvGrpSpPr>
        <p:grpSpPr>
          <a:xfrm>
            <a:off x="406400" y="1536700"/>
            <a:ext cx="6324600" cy="4572000"/>
            <a:chOff x="960" y="2640"/>
            <a:chExt cx="9960" cy="7200"/>
          </a:xfrm>
        </p:grpSpPr>
      </p:grpSp>
      <p:sp>
        <p:nvSpPr>
          <p:cNvPr id="28" name="文本占位符 5"/>
          <p:cNvSpPr>
            <a:spLocks noGrp="1"/>
          </p:cNvSpPr>
          <p:nvPr>
            <p:custDataLst>
              <p:tags r:id="rId9"/>
            </p:custDataLst>
          </p:nvPr>
        </p:nvSpPr>
        <p:spPr>
          <a:xfrm>
            <a:off x="558800" y="1943100"/>
            <a:ext cx="8147050" cy="609600"/>
          </a:xfrm>
          <a:prstGeom prst="rect">
            <a:avLst/>
          </a:prstGeom>
          <a:noFill/>
        </p:spPr>
        <p:txBody>
          <a:bodyPr anchor="t" bIns="0" lIns="0" rIns="0" rtlCol="0" tIns="0" vert="horz"/>
          <a:lstStyle>
            <a:defPPr>
              <a:defRPr lang="zh-CN"/>
            </a:defPPr>
            <a:lvl1pPr algn="l" defTabSz="914400" eaLnBrk="1" hangingPunct="1" indent="0" latinLnBrk="0" marL="0" rtl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charset="0" pitchFamily="34" typeface="Arial"/>
              <a:buNone/>
              <a:defRPr b="0" kern="1200" spc="0" sz="16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algn="l" defTabSz="914400" eaLnBrk="1" hangingPunct="1" indent="0" latinLnBrk="0" marL="685800" rtl="0">
              <a:lnSpc>
                <a:spcPct val="130000"/>
              </a:lnSpc>
              <a:spcBef>
                <a:spcPts val="500"/>
              </a:spcBef>
              <a:buFont charset="0" pitchFamily="34" typeface="Arial"/>
              <a:buChar char="•"/>
              <a:defRPr kern="1200" spc="0" sz="20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algn="l" defTabSz="914400" eaLnBrk="1" hangingPunct="1" indent="0" latinLnBrk="0" marL="1143000" rtl="0">
              <a:lnSpc>
                <a:spcPct val="130000"/>
              </a:lnSpc>
              <a:spcBef>
                <a:spcPts val="500"/>
              </a:spcBef>
              <a:buFont charset="0" pitchFamily="34" typeface="Arial"/>
              <a:buChar char="•"/>
              <a:defRPr kern="1200" spc="0" sz="18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algn="l" defTabSz="914400" eaLnBrk="1" hangingPunct="1" indent="0" latinLnBrk="0" marL="1600200" rtl="0">
              <a:lnSpc>
                <a:spcPct val="130000"/>
              </a:lnSpc>
              <a:spcBef>
                <a:spcPts val="500"/>
              </a:spcBef>
              <a:buFont charset="0" pitchFamily="34" typeface="Arial"/>
              <a:buChar char="•"/>
              <a:defRPr kern="1200" spc="0" sz="18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algn="l" defTabSz="914400" eaLnBrk="1" hangingPunct="1" indent="0" latinLnBrk="0" marL="2057400" rtl="0">
              <a:lnSpc>
                <a:spcPct val="130000"/>
              </a:lnSpc>
              <a:spcBef>
                <a:spcPts val="500"/>
              </a:spcBef>
              <a:buFont charset="0" pitchFamily="34" typeface="Arial"/>
              <a:buChar char="•"/>
              <a:defRPr kern="1200" spc="0" sz="18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algn="l" defTabSz="914400" eaLnBrk="1" hangingPunct="1" indent="-228600" latinLnBrk="0" marL="25146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indent="-228600" latinLnBrk="0" marL="29718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indent="-228600" latinLnBrk="0" marL="34290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indent="-228600" latinLnBrk="0" marL="38862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  <a:buClrTx/>
              <a:buSzTx/>
              <a:defRPr/>
            </a:pPr>
            <a:r>
              <a:rPr altLang="en-US" lang="zh-CN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charset="-122" panose="020b0503020204020204" pitchFamily="34" typeface="微软雅黑"/>
                <a:ea charset="-122" panose="020b0503020204020204" pitchFamily="34" typeface="微软雅黑"/>
              </a:rPr>
              <a:t>严格执行《煤矿安全规程》和采煤机操作规范，包括检查截齿、隔离开关、电缆、喷雾、瓦斯浓度等关键部件，确认合格再作业，减少设备和人员风险。开机前必须完成设备检查和环境检查，确保设备状态良好。</a:t>
            </a:r>
            <a:endParaRPr altLang="en-US" lang="zh-CN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charset="-122" panose="020b0503020204020204" pitchFamily="34" typeface="微软雅黑"/>
              <a:ea charset="-122" panose="020b0503020204020204" pitchFamily="34" typeface="微软雅黑"/>
            </a:endParaRPr>
          </a:p>
        </p:txBody>
      </p:sp>
      <p:sp>
        <p:nvSpPr>
          <p:cNvPr id="31" name="文本占位符 8"/>
          <p:cNvSpPr>
            <a:spLocks noGrp="1"/>
          </p:cNvSpPr>
          <p:nvPr>
            <p:custDataLst>
              <p:tags r:id="rId10"/>
            </p:custDataLst>
          </p:nvPr>
        </p:nvSpPr>
        <p:spPr>
          <a:xfrm>
            <a:off x="558800" y="3759200"/>
            <a:ext cx="8146415" cy="609600"/>
          </a:xfrm>
          <a:prstGeom prst="rect">
            <a:avLst/>
          </a:prstGeom>
          <a:noFill/>
        </p:spPr>
        <p:txBody>
          <a:bodyPr anchor="t" bIns="0" lIns="0" rIns="0" rtlCol="0" tIns="0" vert="horz"/>
          <a:lstStyle>
            <a:defPPr>
              <a:defRPr lang="zh-CN"/>
            </a:defPPr>
            <a:lvl1pPr algn="l" defTabSz="914400" eaLnBrk="1" hangingPunct="1" indent="0" latinLnBrk="0" marL="0" rtl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charset="0" pitchFamily="34" typeface="Arial"/>
              <a:buNone/>
              <a:defRPr b="0" kern="1200" spc="0" sz="16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algn="l" defTabSz="914400" eaLnBrk="1" hangingPunct="1" indent="0" latinLnBrk="0" marL="685800" rtl="0">
              <a:lnSpc>
                <a:spcPct val="130000"/>
              </a:lnSpc>
              <a:spcBef>
                <a:spcPts val="500"/>
              </a:spcBef>
              <a:buFont charset="0" pitchFamily="34" typeface="Arial"/>
              <a:buChar char="•"/>
              <a:defRPr kern="1200" spc="0" sz="20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algn="l" defTabSz="914400" eaLnBrk="1" hangingPunct="1" indent="0" latinLnBrk="0" marL="1143000" rtl="0">
              <a:lnSpc>
                <a:spcPct val="130000"/>
              </a:lnSpc>
              <a:spcBef>
                <a:spcPts val="500"/>
              </a:spcBef>
              <a:buFont charset="0" pitchFamily="34" typeface="Arial"/>
              <a:buChar char="•"/>
              <a:defRPr kern="1200" spc="0" sz="18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algn="l" defTabSz="914400" eaLnBrk="1" hangingPunct="1" indent="0" latinLnBrk="0" marL="1600200" rtl="0">
              <a:lnSpc>
                <a:spcPct val="130000"/>
              </a:lnSpc>
              <a:spcBef>
                <a:spcPts val="500"/>
              </a:spcBef>
              <a:buFont charset="0" pitchFamily="34" typeface="Arial"/>
              <a:buChar char="•"/>
              <a:defRPr kern="1200" spc="0" sz="18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algn="l" defTabSz="914400" eaLnBrk="1" hangingPunct="1" indent="0" latinLnBrk="0" marL="2057400" rtl="0">
              <a:lnSpc>
                <a:spcPct val="130000"/>
              </a:lnSpc>
              <a:spcBef>
                <a:spcPts val="500"/>
              </a:spcBef>
              <a:buFont charset="0" pitchFamily="34" typeface="Arial"/>
              <a:buChar char="•"/>
              <a:defRPr kern="1200" spc="0" sz="18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algn="l" defTabSz="914400" eaLnBrk="1" hangingPunct="1" indent="-228600" latinLnBrk="0" marL="25146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indent="-228600" latinLnBrk="0" marL="29718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indent="-228600" latinLnBrk="0" marL="34290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indent="-228600" latinLnBrk="0" marL="38862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  <a:buClrTx/>
              <a:buSzTx/>
              <a:defRPr/>
            </a:pPr>
            <a:r>
              <a:rPr altLang="en-US" lang="zh-CN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charset="-122" panose="020b0503020204020204" pitchFamily="34" typeface="微软雅黑"/>
                <a:ea charset="-122" panose="020b0503020204020204" pitchFamily="34" typeface="微软雅黑"/>
              </a:rPr>
              <a:t>操作结束后必须断电，按规程操作，避免因省略步骤造成设备损坏或人身伤害。严禁省略安全步骤，杜绝习惯性违章操作，保障作业安全。</a:t>
            </a:r>
            <a:endParaRPr altLang="en-US" lang="zh-CN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charset="-122" panose="020b0503020204020204" pitchFamily="34" typeface="微软雅黑"/>
              <a:ea charset="-122" panose="020b0503020204020204" pitchFamily="34" typeface="微软雅黑"/>
            </a:endParaRPr>
          </a:p>
        </p:txBody>
      </p:sp>
      <p:sp>
        <p:nvSpPr>
          <p:cNvPr id="34" name="文本占位符 11"/>
          <p:cNvSpPr>
            <a:spLocks noGrp="1"/>
          </p:cNvSpPr>
          <p:nvPr>
            <p:custDataLst>
              <p:tags r:id="rId11"/>
            </p:custDataLst>
          </p:nvPr>
        </p:nvSpPr>
        <p:spPr>
          <a:xfrm>
            <a:off x="558800" y="5397500"/>
            <a:ext cx="8147050" cy="609600"/>
          </a:xfrm>
          <a:prstGeom prst="rect">
            <a:avLst/>
          </a:prstGeom>
          <a:noFill/>
        </p:spPr>
        <p:txBody>
          <a:bodyPr anchor="t" bIns="0" lIns="0" rIns="0" rtlCol="0" tIns="0" vert="horz"/>
          <a:lstStyle>
            <a:defPPr>
              <a:defRPr lang="zh-CN"/>
            </a:defPPr>
            <a:lvl1pPr algn="l" defTabSz="914400" eaLnBrk="1" hangingPunct="1" indent="0" latinLnBrk="0" marL="0" rtl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charset="0" pitchFamily="34" typeface="Arial"/>
              <a:buNone/>
              <a:defRPr b="0" kern="1200" spc="0" sz="16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algn="l" defTabSz="914400" eaLnBrk="1" hangingPunct="1" indent="0" latinLnBrk="0" marL="685800" rtl="0">
              <a:lnSpc>
                <a:spcPct val="130000"/>
              </a:lnSpc>
              <a:spcBef>
                <a:spcPts val="500"/>
              </a:spcBef>
              <a:buFont charset="0" pitchFamily="34" typeface="Arial"/>
              <a:buChar char="•"/>
              <a:defRPr kern="1200" spc="0" sz="20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algn="l" defTabSz="914400" eaLnBrk="1" hangingPunct="1" indent="0" latinLnBrk="0" marL="1143000" rtl="0">
              <a:lnSpc>
                <a:spcPct val="130000"/>
              </a:lnSpc>
              <a:spcBef>
                <a:spcPts val="500"/>
              </a:spcBef>
              <a:buFont charset="0" pitchFamily="34" typeface="Arial"/>
              <a:buChar char="•"/>
              <a:defRPr kern="1200" spc="0" sz="18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algn="l" defTabSz="914400" eaLnBrk="1" hangingPunct="1" indent="0" latinLnBrk="0" marL="1600200" rtl="0">
              <a:lnSpc>
                <a:spcPct val="130000"/>
              </a:lnSpc>
              <a:spcBef>
                <a:spcPts val="500"/>
              </a:spcBef>
              <a:buFont charset="0" pitchFamily="34" typeface="Arial"/>
              <a:buChar char="•"/>
              <a:defRPr kern="1200" spc="0" sz="18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algn="l" defTabSz="914400" eaLnBrk="1" hangingPunct="1" indent="0" latinLnBrk="0" marL="2057400" rtl="0">
              <a:lnSpc>
                <a:spcPct val="130000"/>
              </a:lnSpc>
              <a:spcBef>
                <a:spcPts val="500"/>
              </a:spcBef>
              <a:buFont charset="0" pitchFamily="34" typeface="Arial"/>
              <a:buChar char="•"/>
              <a:defRPr kern="1200" spc="0" sz="18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algn="l" defTabSz="914400" eaLnBrk="1" hangingPunct="1" indent="-228600" latinLnBrk="0" marL="25146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indent="-228600" latinLnBrk="0" marL="29718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indent="-228600" latinLnBrk="0" marL="34290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indent="-228600" latinLnBrk="0" marL="38862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altLang="en-US" lang="zh-CN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charset="-122" panose="020b0503020204020204" pitchFamily="34" typeface="微软雅黑"/>
                <a:ea charset="-122" panose="020b0503020204020204" pitchFamily="34" typeface="微软雅黑"/>
              </a:rPr>
              <a:t>八我是长文本</a:t>
            </a:r>
            <a:endParaRPr altLang="en-US" lang="zh-CN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charset="-122" panose="020b0503020204020204" pitchFamily="34" typeface="微软雅黑"/>
              <a:ea charset="-122" panose="020b0503020204020204" pitchFamily="34" typeface="微软雅黑"/>
            </a:endParaRPr>
          </a:p>
        </p:txBody>
      </p:sp>
      <p:grpSp>
        <p:nvGrpSpPr>
          <p:cNvPr id="1025" name="组合 1024"/>
          <p:cNvGrpSpPr/>
          <p:nvPr/>
        </p:nvGrpSpPr>
        <p:grpSpPr>
          <a:xfrm>
            <a:off x="406400" y="1536700"/>
            <a:ext cx="6324600" cy="4572000"/>
            <a:chExt cx="21600" cy="21600"/>
          </a:xfrm>
        </p:grpSpPr>
      </p:grpSp>
      <p:grpSp>
        <p:nvGrpSpPr>
          <p:cNvPr id="48" name="组合 47"/>
          <p:cNvGrpSpPr/>
          <p:nvPr/>
        </p:nvGrpSpPr>
        <p:grpSpPr>
          <a:xfrm>
            <a:off x="407670" y="3352800"/>
            <a:ext cx="6323330" cy="1181100"/>
            <a:chOff x="642" y="5280"/>
            <a:chExt cx="9958" cy="1860"/>
          </a:xfrm>
        </p:grpSpPr>
        <p:sp>
          <p:nvSpPr>
            <p:cNvPr id="30" name="文本占位符 7"/>
            <p:cNvSpPr>
              <a:spLocks noGrp="1"/>
            </p:cNvSpPr>
            <p:nvPr>
              <p:custDataLst>
                <p:tags r:id="rId12"/>
              </p:custDataLst>
            </p:nvPr>
          </p:nvSpPr>
          <p:spPr>
            <a:xfrm>
              <a:off x="880" y="5280"/>
              <a:ext cx="9720" cy="640"/>
            </a:xfrm>
            <a:prstGeom prst="rect">
              <a:avLst/>
            </a:prstGeom>
            <a:noFill/>
          </p:spPr>
          <p:txBody>
            <a:bodyPr anchor="t" bIns="0" lIns="0" rIns="0" rtlCol="0" tIns="0" vert="horz">
              <a:normAutofit/>
            </a:bodyPr>
            <a:lstStyle>
              <a:defPPr>
                <a:defRPr lang="zh-CN"/>
              </a:defPPr>
              <a:lvl1pPr algn="l" defTabSz="914400" eaLnBrk="1" hangingPunct="1" indent="0" latinLnBrk="0" marL="0" rtl="0">
                <a:lnSpc>
                  <a:spcPct val="111000"/>
                </a:lnSpc>
                <a:spcBef>
                  <a:spcPct val="0"/>
                </a:spcBef>
                <a:spcAft>
                  <a:spcPct val="0"/>
                </a:spcAft>
                <a:buFont charset="0" pitchFamily="34" typeface="Arial"/>
                <a:buNone/>
                <a:defRPr b="0" kern="1200" spc="0" sz="24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1pPr>
              <a:lvl2pPr algn="l" defTabSz="914400" eaLnBrk="1" hangingPunct="1" indent="0" latinLnBrk="0" marL="685800" rtl="0">
                <a:lnSpc>
                  <a:spcPct val="13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pc="0" sz="20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2pPr>
              <a:lvl3pPr algn="l" defTabSz="914400" eaLnBrk="1" hangingPunct="1" indent="0" latinLnBrk="0" marL="1143000" rtl="0">
                <a:lnSpc>
                  <a:spcPct val="13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pc="0" sz="18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3pPr>
              <a:lvl4pPr algn="l" defTabSz="914400" eaLnBrk="1" hangingPunct="1" indent="0" latinLnBrk="0" marL="1600200" rtl="0">
                <a:lnSpc>
                  <a:spcPct val="13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pc="0" sz="18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4pPr>
              <a:lvl5pPr algn="l" defTabSz="914400" eaLnBrk="1" hangingPunct="1" indent="0" latinLnBrk="0" marL="2057400" rtl="0">
                <a:lnSpc>
                  <a:spcPct val="13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pc="0" sz="18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5pPr>
              <a:lvl6pPr algn="l" defTabSz="914400" eaLnBrk="1" hangingPunct="1" indent="-228600" latinLnBrk="0" marL="25146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algn="l" defTabSz="914400" eaLnBrk="1" hangingPunct="1" indent="-228600" latinLnBrk="0" marL="29718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algn="l" defTabSz="914400" eaLnBrk="1" hangingPunct="1" indent="-228600" latinLnBrk="0" marL="34290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algn="l" defTabSz="914400" eaLnBrk="1" hangingPunct="1" indent="-228600" latinLnBrk="0" marL="38862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buClrTx/>
                <a:buSzTx/>
              </a:pPr>
              <a:r>
                <a:rPr altLang="en-US" b="1" lang="zh-CN" sz="2000">
                  <a:solidFill>
                    <a:srgbClr val="C00000"/>
                  </a:solidFill>
                  <a:latin charset="-122" panose="020b0503020204020204" pitchFamily="34" typeface="微软雅黑"/>
                  <a:ea charset="-122" panose="020b0503020204020204" pitchFamily="34" typeface="微软雅黑"/>
                </a:rPr>
                <a:t>停机断电，严禁习惯性违章</a:t>
              </a:r>
              <a:endParaRPr altLang="en-US" b="1" lang="zh-CN" sz="2000">
                <a:solidFill>
                  <a:srgbClr val="C00000"/>
                </a:solidFill>
                <a:latin charset="-122" panose="020b0503020204020204" pitchFamily="34" typeface="微软雅黑"/>
                <a:ea charset="-122" panose="020b0503020204020204" pitchFamily="34" typeface="微软雅黑"/>
              </a:endParaRPr>
            </a:p>
          </p:txBody>
        </p:sp>
        <p:cxnSp>
          <p:nvCxnSpPr>
            <p:cNvPr id="44" name="直接连接符 43"/>
            <p:cNvCxnSpPr/>
            <p:nvPr/>
          </p:nvCxnSpPr>
          <p:spPr>
            <a:xfrm flipH="1">
              <a:off x="642" y="5400"/>
              <a:ext cx="0" cy="1741"/>
            </a:xfrm>
            <a:prstGeom prst="line">
              <a:avLst/>
            </a:prstGeom>
            <a:ln w="38100">
              <a:solidFill>
                <a:srgbClr val="3F48CC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</p:grpSp>
      <p:grpSp>
        <p:nvGrpSpPr>
          <p:cNvPr id="49" name="组合 48"/>
          <p:cNvGrpSpPr/>
          <p:nvPr/>
        </p:nvGrpSpPr>
        <p:grpSpPr>
          <a:xfrm>
            <a:off x="407670" y="4991100"/>
            <a:ext cx="6323330" cy="1104900"/>
            <a:chOff x="642" y="7860"/>
            <a:chExt cx="9958" cy="1740"/>
          </a:xfrm>
        </p:grpSpPr>
        <p:sp>
          <p:nvSpPr>
            <p:cNvPr id="33" name="文本占位符 10"/>
            <p:cNvSpPr>
              <a:spLocks noGrp="1"/>
            </p:cNvSpPr>
            <p:nvPr>
              <p:custDataLst>
                <p:tags r:id="rId13"/>
              </p:custDataLst>
            </p:nvPr>
          </p:nvSpPr>
          <p:spPr>
            <a:xfrm>
              <a:off x="880" y="7860"/>
              <a:ext cx="9720" cy="640"/>
            </a:xfrm>
            <a:prstGeom prst="rect">
              <a:avLst/>
            </a:prstGeom>
            <a:noFill/>
          </p:spPr>
          <p:txBody>
            <a:bodyPr anchor="t" bIns="0" lIns="0" rIns="0" rtlCol="0" tIns="0" vert="horz">
              <a:normAutofit fontScale="90000"/>
            </a:bodyPr>
            <a:lstStyle>
              <a:defPPr>
                <a:defRPr lang="zh-CN"/>
              </a:defPPr>
              <a:lvl1pPr algn="l" defTabSz="914400" eaLnBrk="1" hangingPunct="1" indent="0" latinLnBrk="0" marL="0" rtl="0">
                <a:lnSpc>
                  <a:spcPct val="111000"/>
                </a:lnSpc>
                <a:spcBef>
                  <a:spcPct val="0"/>
                </a:spcBef>
                <a:spcAft>
                  <a:spcPct val="0"/>
                </a:spcAft>
                <a:buFont charset="0" pitchFamily="34" typeface="Arial"/>
                <a:buNone/>
                <a:defRPr b="0" kern="1200" spc="0" sz="24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1pPr>
              <a:lvl2pPr algn="l" defTabSz="914400" eaLnBrk="1" hangingPunct="1" indent="0" latinLnBrk="0" marL="685800" rtl="0">
                <a:lnSpc>
                  <a:spcPct val="13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pc="0" sz="20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2pPr>
              <a:lvl3pPr algn="l" defTabSz="914400" eaLnBrk="1" hangingPunct="1" indent="0" latinLnBrk="0" marL="1143000" rtl="0">
                <a:lnSpc>
                  <a:spcPct val="13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pc="0" sz="18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3pPr>
              <a:lvl4pPr algn="l" defTabSz="914400" eaLnBrk="1" hangingPunct="1" indent="0" latinLnBrk="0" marL="1600200" rtl="0">
                <a:lnSpc>
                  <a:spcPct val="13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pc="0" sz="18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4pPr>
              <a:lvl5pPr algn="l" defTabSz="914400" eaLnBrk="1" hangingPunct="1" indent="0" latinLnBrk="0" marL="2057400" rtl="0">
                <a:lnSpc>
                  <a:spcPct val="13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pc="0" sz="18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5pPr>
              <a:lvl6pPr algn="l" defTabSz="914400" eaLnBrk="1" hangingPunct="1" indent="-228600" latinLnBrk="0" marL="25146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algn="l" defTabSz="914400" eaLnBrk="1" hangingPunct="1" indent="-228600" latinLnBrk="0" marL="29718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algn="l" defTabSz="914400" eaLnBrk="1" hangingPunct="1" indent="-228600" latinLnBrk="0" marL="34290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algn="l" defTabSz="914400" eaLnBrk="1" hangingPunct="1" indent="-228600" latinLnBrk="0" marL="38862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buClrTx/>
                <a:buSzTx/>
              </a:pPr>
              <a:r>
                <a:rPr altLang="en-US" b="1" lang="zh-CN" sz="2000">
                  <a:solidFill>
                    <a:srgbClr val="C00000"/>
                  </a:solidFill>
                  <a:latin charset="-122" panose="020b0503020204020204" pitchFamily="34" typeface="微软雅黑"/>
                  <a:ea charset="-122" panose="020b0503020204020204" pitchFamily="34" typeface="微软雅黑"/>
                </a:rPr>
                <a:t>七我是文本</a:t>
              </a:r>
              <a:endParaRPr altLang="en-US" b="1" lang="zh-CN" sz="2000">
                <a:solidFill>
                  <a:srgbClr val="C00000"/>
                </a:solidFill>
                <a:latin charset="-122" panose="020b0503020204020204" pitchFamily="34" typeface="微软雅黑"/>
                <a:ea charset="-122" panose="020b0503020204020204" pitchFamily="34" typeface="微软雅黑"/>
              </a:endParaRPr>
            </a:p>
          </p:txBody>
        </p:sp>
        <p:cxnSp>
          <p:nvCxnSpPr>
            <p:cNvPr id="46" name="直接连接符 45"/>
            <p:cNvCxnSpPr/>
            <p:nvPr/>
          </p:nvCxnSpPr>
          <p:spPr>
            <a:xfrm flipH="1">
              <a:off x="642" y="7860"/>
              <a:ext cx="0" cy="1741"/>
            </a:xfrm>
            <a:prstGeom prst="line">
              <a:avLst/>
            </a:prstGeom>
            <a:ln w="38100">
              <a:solidFill>
                <a:srgbClr val="3F48CC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</p:grpSp>
      <p:grpSp>
        <p:nvGrpSpPr>
          <p:cNvPr id="52" name="组合 51"/>
          <p:cNvGrpSpPr/>
          <p:nvPr/>
        </p:nvGrpSpPr>
        <p:grpSpPr>
          <a:xfrm>
            <a:off x="407670" y="1536700"/>
            <a:ext cx="11600815" cy="4559300"/>
            <a:chOff x="642" y="2420"/>
            <a:chExt cx="18269" cy="7180"/>
          </a:xfrm>
        </p:grpSpPr>
        <p:grpSp>
          <p:nvGrpSpPr>
            <p:cNvPr id="47" name="组合 46"/>
            <p:cNvGrpSpPr/>
            <p:nvPr/>
          </p:nvGrpSpPr>
          <p:grpSpPr>
            <a:xfrm>
              <a:off x="642" y="2420"/>
              <a:ext cx="9958" cy="2022"/>
              <a:chOff x="642" y="2420"/>
              <a:chExt cx="9958" cy="2022"/>
            </a:xfrm>
          </p:grpSpPr>
          <p:sp>
            <p:nvSpPr>
              <p:cNvPr id="27" name="文本占位符 4"/>
              <p:cNvSpPr>
                <a:spLocks noGrp="1"/>
              </p:cNvSpPr>
              <p:nvPr>
                <p:custDataLst>
                  <p:tags r:id="rId14"/>
                </p:custDataLst>
              </p:nvPr>
            </p:nvSpPr>
            <p:spPr>
              <a:xfrm>
                <a:off x="880" y="2420"/>
                <a:ext cx="9720" cy="640"/>
              </a:xfrm>
              <a:prstGeom prst="rect">
                <a:avLst/>
              </a:prstGeom>
              <a:noFill/>
            </p:spPr>
            <p:txBody>
              <a:bodyPr anchor="t" bIns="0" lIns="0" rIns="0" rtlCol="0" tIns="0" vert="horz">
                <a:normAutofit/>
              </a:bodyPr>
              <a:lstStyle>
                <a:defPPr>
                  <a:defRPr lang="zh-CN"/>
                </a:defPPr>
                <a:lvl1pPr algn="l" defTabSz="914400" eaLnBrk="1" hangingPunct="1" indent="0" latinLnBrk="0" marL="0" rtl="0">
                  <a:lnSpc>
                    <a:spcPct val="111000"/>
                  </a:lnSpc>
                  <a:spcBef>
                    <a:spcPct val="0"/>
                  </a:spcBef>
                  <a:spcAft>
                    <a:spcPct val="0"/>
                  </a:spcAft>
                  <a:buFont charset="0" pitchFamily="34" typeface="Arial"/>
                  <a:buNone/>
                  <a:defRPr b="0" kern="1200" spc="0" sz="24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1pPr>
                <a:lvl2pPr algn="l" defTabSz="914400" eaLnBrk="1" hangingPunct="1" indent="0" latinLnBrk="0" marL="685800" rtl="0">
                  <a:lnSpc>
                    <a:spcPct val="130000"/>
                  </a:lnSpc>
                  <a:spcBef>
                    <a:spcPts val="500"/>
                  </a:spcBef>
                  <a:buFont charset="0" pitchFamily="34" typeface="Arial"/>
                  <a:buChar char="•"/>
                  <a:defRPr kern="1200" spc="0" sz="20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2pPr>
                <a:lvl3pPr algn="l" defTabSz="914400" eaLnBrk="1" hangingPunct="1" indent="0" latinLnBrk="0" marL="1143000" rtl="0">
                  <a:lnSpc>
                    <a:spcPct val="130000"/>
                  </a:lnSpc>
                  <a:spcBef>
                    <a:spcPts val="500"/>
                  </a:spcBef>
                  <a:buFont charset="0" pitchFamily="34" typeface="Arial"/>
                  <a:buChar char="•"/>
                  <a:defRPr kern="1200" spc="0" sz="18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3pPr>
                <a:lvl4pPr algn="l" defTabSz="914400" eaLnBrk="1" hangingPunct="1" indent="0" latinLnBrk="0" marL="1600200" rtl="0">
                  <a:lnSpc>
                    <a:spcPct val="130000"/>
                  </a:lnSpc>
                  <a:spcBef>
                    <a:spcPts val="500"/>
                  </a:spcBef>
                  <a:buFont charset="0" pitchFamily="34" typeface="Arial"/>
                  <a:buChar char="•"/>
                  <a:defRPr kern="1200" spc="0" sz="18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4pPr>
                <a:lvl5pPr algn="l" defTabSz="914400" eaLnBrk="1" hangingPunct="1" indent="0" latinLnBrk="0" marL="2057400" rtl="0">
                  <a:lnSpc>
                    <a:spcPct val="130000"/>
                  </a:lnSpc>
                  <a:spcBef>
                    <a:spcPts val="500"/>
                  </a:spcBef>
                  <a:buFont charset="0" pitchFamily="34" typeface="Arial"/>
                  <a:buChar char="•"/>
                  <a:defRPr kern="1200" spc="0" sz="18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5pPr>
                <a:lvl6pPr algn="l" defTabSz="914400" eaLnBrk="1" hangingPunct="1" indent="-228600" latinLnBrk="0" marL="2514600" rtl="0">
                  <a:lnSpc>
                    <a:spcPct val="90000"/>
                  </a:lnSpc>
                  <a:spcBef>
                    <a:spcPts val="500"/>
                  </a:spcBef>
                  <a:buFont charset="0" pitchFamily="34" typeface="Arial"/>
                  <a:buChar char="•"/>
                  <a:defRPr kern="1200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algn="l" defTabSz="914400" eaLnBrk="1" hangingPunct="1" indent="-228600" latinLnBrk="0" marL="2971800" rtl="0">
                  <a:lnSpc>
                    <a:spcPct val="90000"/>
                  </a:lnSpc>
                  <a:spcBef>
                    <a:spcPts val="500"/>
                  </a:spcBef>
                  <a:buFont charset="0" pitchFamily="34" typeface="Arial"/>
                  <a:buChar char="•"/>
                  <a:defRPr kern="1200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algn="l" defTabSz="914400" eaLnBrk="1" hangingPunct="1" indent="-228600" latinLnBrk="0" marL="3429000" rtl="0">
                  <a:lnSpc>
                    <a:spcPct val="90000"/>
                  </a:lnSpc>
                  <a:spcBef>
                    <a:spcPts val="500"/>
                  </a:spcBef>
                  <a:buFont charset="0" pitchFamily="34" typeface="Arial"/>
                  <a:buChar char="•"/>
                  <a:defRPr kern="1200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algn="l" defTabSz="914400" eaLnBrk="1" hangingPunct="1" indent="-228600" latinLnBrk="0" marL="3886200" rtl="0">
                  <a:lnSpc>
                    <a:spcPct val="90000"/>
                  </a:lnSpc>
                  <a:spcBef>
                    <a:spcPts val="500"/>
                  </a:spcBef>
                  <a:buFont charset="0" pitchFamily="34" typeface="Arial"/>
                  <a:buChar char="•"/>
                  <a:defRPr kern="1200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altLang="en-US" b="1" lang="zh-CN" sz="2000">
                    <a:solidFill>
                      <a:srgbClr val="C00000"/>
                    </a:solidFill>
                    <a:latin charset="-122" panose="020b0503020204020204" pitchFamily="34" typeface="微软雅黑"/>
                    <a:ea charset="-122" panose="020b0503020204020204" pitchFamily="34" typeface="微软雅黑"/>
                  </a:rPr>
                  <a:t>作业前检查与规范启动</a:t>
                </a:r>
                <a:endParaRPr altLang="en-US" b="1" lang="zh-CN" sz="2000">
                  <a:solidFill>
                    <a:srgbClr val="C00000"/>
                  </a:solidFill>
                  <a:latin charset="-122" panose="020b0503020204020204" pitchFamily="34" typeface="微软雅黑"/>
                  <a:ea charset="-122" panose="020b0503020204020204" pitchFamily="34" typeface="微软雅黑"/>
                </a:endParaRPr>
              </a:p>
            </p:txBody>
          </p:sp>
          <p:cxnSp>
            <p:nvCxnSpPr>
              <p:cNvPr id="45" name="直接连接符 44"/>
              <p:cNvCxnSpPr/>
              <p:nvPr/>
            </p:nvCxnSpPr>
            <p:spPr>
              <a:xfrm flipH="1">
                <a:off x="642" y="2702"/>
                <a:ext cx="0" cy="1741"/>
              </a:xfrm>
              <a:prstGeom prst="line">
                <a:avLst/>
              </a:prstGeom>
              <a:ln w="38100">
                <a:solidFill>
                  <a:srgbClr val="3F48CC"/>
                </a:solidFill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</p:grpSp>
        <p:pic>
          <p:nvPicPr>
            <p:cNvPr descr="downloaded-image" id="51" name="图片 50" title="三我是文本|四我是长文本|五我是文本|六我是长文本|七我是文本|八我是长文本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14279" y="2784"/>
              <a:ext cx="4632" cy="6817"/>
            </a:xfrm>
            <a:prstGeom prst="rect">
              <a:avLst/>
            </a:prstGeom>
          </p:spPr>
        </p:pic>
      </p:grpSp>
    </p:spTree>
  </p:cSld>
  <p:clrMapOvr>
    <a:masterClrMapping/>
  </p:clrMapOvr>
  <p:transition/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 nodeType="clickPar">
                      <p:stCondLst>
                        <p:cond delay="indefinite"/>
                        <p:cond delay="0" evt="onBegin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7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8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fill="hold" grpId="0" id="9" nodeType="after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dur="500" id="11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2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fill="hold" id="13" nodeType="afterEffect" presetClass="entr" presetID="2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dur="500" id="15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6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fill="hold" grpId="0" id="17" nodeType="after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dur="500" id="19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20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fill="hold" grpId="0" id="21" nodeType="afterEffect" presetClass="entr" presetID="41" presetSubtype="0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dur="1" fill="hold" id="2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500" fill="hold" id="23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24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25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26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>
                                        <p:cTn dur="500" id="27" tmFilter="0,0; .5, 1; 1, 1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8" nodeType="clickPar">
                      <p:stCondLst>
                        <p:cond delay="indefinite"/>
                        <p:cond delay="0" evt="onBegin">
                          <p:tn val="27"/>
                        </p:cond>
                      </p:stCondLst>
                      <p:childTnLst>
                        <p:par>
                          <p:cTn fill="hold" id="29">
                            <p:stCondLst>
                              <p:cond delay="0"/>
                            </p:stCondLst>
                            <p:childTnLst>
                              <p:par>
                                <p:cTn fill="hold" id="30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32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33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34" nodeType="clickPar">
                      <p:stCondLst>
                        <p:cond delay="indefinite"/>
                        <p:cond delay="0" evt="onBegin">
                          <p:tn val="33"/>
                        </p:cond>
                      </p:stCondLst>
                      <p:childTnLst>
                        <p:par>
                          <p:cTn fill="hold" id="35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36" nodeType="click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 id="38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000" fill="hold" id="39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4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41" nodeType="clickPar">
                      <p:stCondLst>
                        <p:cond delay="indefinite"/>
                        <p:cond delay="0" evt="onBegin">
                          <p:tn val="40"/>
                        </p:cond>
                      </p:stCondLst>
                      <p:childTnLst>
                        <p:par>
                          <p:cTn fill="hold" id="42">
                            <p:stCondLst>
                              <p:cond delay="0"/>
                            </p:stCondLst>
                            <p:childTnLst>
                              <p:par>
                                <p:cTn fill="hold" id="43" nodeType="click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 id="45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000" fill="hold" id="46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47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48" nodeType="clickPar">
                      <p:stCondLst>
                        <p:cond delay="indefinite"/>
                        <p:cond delay="0" evt="onBegin">
                          <p:tn val="47"/>
                        </p:cond>
                      </p:stCondLst>
                      <p:childTnLst>
                        <p:par>
                          <p:cTn fill="hold" id="49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0" nodeType="click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5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 id="52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000" fill="hold" id="53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54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55" nodeType="clickPar">
                      <p:stCondLst>
                        <p:cond delay="indefinite"/>
                        <p:cond delay="0" evt="onBegin">
                          <p:tn val="54"/>
                        </p:cond>
                      </p:stCondLst>
                      <p:childTnLst>
                        <p:par>
                          <p:cTn fill="hold" id="56">
                            <p:stCondLst>
                              <p:cond delay="0"/>
                            </p:stCondLst>
                            <p:childTnLst>
                              <p:par>
                                <p:cTn fill="hold" id="57" nodeType="click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5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 id="59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000" fill="hold" id="6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61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62" nodeType="clickPar">
                      <p:stCondLst>
                        <p:cond delay="indefinite"/>
                        <p:cond delay="0" evt="onBegin">
                          <p:tn val="61"/>
                        </p:cond>
                      </p:stCondLst>
                      <p:childTnLst>
                        <p:par>
                          <p:cTn fill="hold" id="63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64" nodeType="click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 id="66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000" fill="hold" id="67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68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animBg="1" grpId="0" spid="12"/>
      <p:bldP grpId="0" spid="13"/>
      <p:bldP grpId="0" spid="14"/>
      <p:bldP grpId="0" spid="28"/>
      <p:bldP grpId="0" spid="31"/>
      <p:bldP grpId="0" spid="34"/>
    </p:bldLst>
  </p:timing>
</p:sld>
</file>

<file path=ppt/slides/slide11.xml><?xml version="1.0" encoding="utf-8"?>
<p:sld xmlns:p="http://schemas.openxmlformats.org/presentationml/2006/main" xmlns:a="http://schemas.openxmlformats.org/drawingml/2006/main" xmlns:a14="http://schemas.microsoft.com/office/drawing/2010/main" xmlns:m="http://schemas.openxmlformats.org/officeDocument/2006/math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r="http://schemas.openxmlformats.org/officeDocument/2006/relationships" xmlns:w="http://schemas.openxmlformats.org/wordprocessingml/2006/main" xmlns:wp="http://schemas.openxmlformats.org/drawingml/2006/wordprocessingDrawing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文本框 1"/>
          <p:cNvSpPr txBox="1"/>
          <p:nvPr/>
        </p:nvSpPr>
        <p:spPr>
          <a:xfrm>
            <a:off x="1055370" y="1130935"/>
            <a:ext cx="8798560" cy="584775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>
            <a:defPPr>
              <a:defRPr lang="zh-CN"/>
            </a:defPPr>
            <a:lvl1pPr algn="l" defTabSz="914400" eaLnBrk="1" hangingPunct="1" latinLnBrk="0" marL="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altLang="zh-CN" lang="en-US" sz="3200">
                <a:solidFill>
                  <a:srgbClr val="17456C"/>
                </a:solidFill>
                <a:latin charset="-122" panose="02010600030101010101" typeface="庞门正道标题体"/>
                <a:ea charset="-122" panose="02010600030101010101" typeface="庞门正道标题体"/>
              </a:rPr>
              <a:t>1.</a:t>
            </a:r>
            <a:r>
              <a:rPr altLang="en-US" lang="zh-CN" sz="3200">
                <a:solidFill>
                  <a:srgbClr val="17456C"/>
                </a:solidFill>
                <a:latin charset="-122" panose="02010600030101010101" typeface="庞门正道标题体"/>
                <a:ea charset="-122" panose="02010600030101010101" typeface="庞门正道标题体"/>
              </a:rPr>
              <a:t>2. 服从安全生产管理</a:t>
            </a:r>
            <a:endParaRPr altLang="en-US" lang="zh-CN" sz="3200">
              <a:solidFill>
                <a:srgbClr val="17456C"/>
              </a:solidFill>
              <a:latin charset="-122" panose="02010600030101010101" typeface="庞门正道标题体"/>
              <a:ea charset="-122" panose="02010600030101010101" typeface="庞门正道标题体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1055370" y="1905000"/>
            <a:ext cx="9881919" cy="1588856"/>
            <a:chOff x="1055370" y="1905000"/>
            <a:chExt cx="9881919" cy="1588856"/>
          </a:xfrm>
        </p:grpSpPr>
        <p:pic>
          <p:nvPicPr>
            <p:cNvPr descr="630dfe8e-9d16-4851-96fb-a4aaccd24bd2" id="3" name="图片占位符 15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3"/>
            <a:stretch>
              <a:fillRect/>
            </a:stretch>
          </p:blipFill>
          <p:spPr>
            <a:xfrm>
              <a:off x="1055370" y="2159000"/>
              <a:ext cx="1334856" cy="1334856"/>
            </a:xfrm>
            <a:custGeom>
              <a:gdLst>
                <a:gd fmla="*/ 0 w 1219200" name="connisteX0"/>
                <a:gd fmla="*/ 609600 h 1219200" name="connsiteY0"/>
                <a:gd fmla="*/ 609600 w 1219200" name="connisteX1"/>
                <a:gd fmla="*/ 0 h 1219200" name="connsiteY1"/>
                <a:gd fmla="*/ 609600 w 1219200" name="connisteX2"/>
                <a:gd fmla="*/ 0 h 1219200" name="connsiteY2"/>
                <a:gd fmla="*/ 1219200 w 1219200" name="connisteX3"/>
                <a:gd fmla="*/ 609600 h 1219200" name="connsiteY3"/>
                <a:gd fmla="*/ 1219200 w 1219200" name="connisteX4"/>
                <a:gd fmla="*/ 609600 h 1219200" name="connsiteY4"/>
                <a:gd fmla="*/ 609600 w 1219200" name="connisteX5"/>
                <a:gd fmla="*/ 1219200 h 1219200" name="connsiteY5"/>
                <a:gd fmla="*/ 609600 w 1219200" name="connisteX6"/>
                <a:gd fmla="*/ 1219200 h 1219200" name="connsiteY6"/>
                <a:gd fmla="*/ 0 w 1219200" name="connisteX7"/>
                <a:gd fmla="*/ 609600 h 1219200" name="connsiteY7"/>
                <a:gd fmla="*/ 0 w 1219200" name="connisteX8"/>
                <a:gd fmla="*/ 609600 h 1219200" name="connsiteY8"/>
              </a:gdLst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b="0" l="0" r="0" t="0"/>
              <a:pathLst>
                <a:path h="1219200" w="1219200">
                  <a:moveTo>
                    <a:pt x="0" y="609600"/>
                  </a:moveTo>
                  <a:cubicBezTo>
                    <a:pt x="0" y="272927"/>
                    <a:pt x="272927" y="0"/>
                    <a:pt x="609600" y="0"/>
                  </a:cubicBezTo>
                  <a:lnTo>
                    <a:pt x="609600" y="0"/>
                  </a:lnTo>
                  <a:cubicBezTo>
                    <a:pt x="946273" y="0"/>
                    <a:pt x="1219200" y="272927"/>
                    <a:pt x="1219200" y="609600"/>
                  </a:cubicBezTo>
                  <a:lnTo>
                    <a:pt x="1219200" y="609600"/>
                  </a:lnTo>
                  <a:cubicBezTo>
                    <a:pt x="1219200" y="946273"/>
                    <a:pt x="946273" y="1219200"/>
                    <a:pt x="609600" y="1219200"/>
                  </a:cubicBezTo>
                  <a:lnTo>
                    <a:pt x="609600" y="1219200"/>
                  </a:lnTo>
                  <a:cubicBezTo>
                    <a:pt x="272927" y="1219200"/>
                    <a:pt x="0" y="946273"/>
                    <a:pt x="0" y="609600"/>
                  </a:cubicBezTo>
                  <a:lnTo>
                    <a:pt x="0" y="609600"/>
                  </a:lnTo>
                  <a:close/>
                </a:path>
              </a:pathLst>
            </a:custGeom>
          </p:spPr>
        </p:pic>
        <p:sp>
          <p:nvSpPr>
            <p:cNvPr id="4" name="文本占位符 3"/>
            <p:cNvSpPr txBox="1"/>
            <p:nvPr>
              <p:custDataLst>
                <p:tags r:id="rId5"/>
              </p:custDataLst>
            </p:nvPr>
          </p:nvSpPr>
          <p:spPr>
            <a:xfrm>
              <a:off x="2473418" y="1905000"/>
              <a:ext cx="8463871" cy="406400"/>
            </a:xfrm>
            <a:prstGeom prst="rect">
              <a:avLst/>
            </a:prstGeom>
          </p:spPr>
          <p:txBody>
            <a:bodyPr/>
            <a:lstStyle>
              <a:defPPr>
                <a:defRPr lang="zh-CN"/>
              </a:defPPr>
              <a:lvl1pPr algn="l" defTabSz="914400" eaLnBrk="1" hangingPunct="1" indent="-228600" latinLnBrk="0" marL="228600" rtl="0">
                <a:lnSpc>
                  <a:spcPct val="90000"/>
                </a:lnSpc>
                <a:spcBef>
                  <a:spcPts val="1000"/>
                </a:spcBef>
                <a:buFont charset="0" pitchFamily="34" typeface="Arial"/>
                <a:buChar char="•"/>
                <a:defRPr kern="1200" sz="2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algn="l" defTabSz="914400" eaLnBrk="1" hangingPunct="1" indent="-228600" latinLnBrk="0" marL="6858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algn="l" defTabSz="914400" eaLnBrk="1" hangingPunct="1" indent="-228600" latinLnBrk="0" marL="11430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2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algn="l" defTabSz="914400" eaLnBrk="1" hangingPunct="1" indent="-228600" latinLnBrk="0" marL="16002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algn="l" defTabSz="914400" eaLnBrk="1" hangingPunct="1" indent="-228600" latinLnBrk="0" marL="20574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algn="l" defTabSz="914400" eaLnBrk="1" hangingPunct="1" indent="-228600" latinLnBrk="0" marL="25146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algn="l" defTabSz="914400" eaLnBrk="1" hangingPunct="1" indent="-228600" latinLnBrk="0" marL="29718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algn="l" defTabSz="914400" eaLnBrk="1" hangingPunct="1" indent="-228600" latinLnBrk="0" marL="34290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algn="l" defTabSz="914400" eaLnBrk="1" hangingPunct="1" indent="-228600" latinLnBrk="0" marL="38862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marL="0">
                <a:buNone/>
              </a:pPr>
              <a:r>
                <a:rPr altLang="en-US" lang="zh-CN" sz="2000">
                  <a:solidFill>
                    <a:srgbClr val="691D1B"/>
                  </a:solidFill>
                  <a:latin charset="-122" panose="02010600030101010101" typeface="庞门正道标题体"/>
                  <a:ea charset="-122" panose="02010600030101010101" typeface="庞门正道标题体"/>
                </a:rPr>
                <a:t>核心内涵：配合检查，提供真实记录</a:t>
              </a:r>
              <a:endParaRPr altLang="en-US" lang="zh-CN" sz="2000">
                <a:solidFill>
                  <a:srgbClr val="691D1B"/>
                </a:solidFill>
                <a:latin charset="-122" panose="02010600030101010101" typeface="庞门正道标题体"/>
                <a:ea charset="-122" panose="02010600030101010101" typeface="庞门正道标题体"/>
              </a:endParaRPr>
            </a:p>
          </p:txBody>
        </p:sp>
      </p:grpSp>
      <p:sp>
        <p:nvSpPr>
          <p:cNvPr id="5" name="文本占位符 4"/>
          <p:cNvSpPr txBox="1"/>
          <p:nvPr>
            <p:custDataLst>
              <p:tags r:id="rId6"/>
            </p:custDataLst>
          </p:nvPr>
        </p:nvSpPr>
        <p:spPr>
          <a:xfrm>
            <a:off x="2473418" y="2282054"/>
            <a:ext cx="8463871" cy="1524000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algn="l" defTabSz="914400" eaLnBrk="1" hangingPunct="1" indent="-228600" latinLnBrk="0" marL="228600" rtl="0">
              <a:lnSpc>
                <a:spcPct val="90000"/>
              </a:lnSpc>
              <a:spcBef>
                <a:spcPts val="1000"/>
              </a:spcBef>
              <a:buFont charset="0" pitchFamily="34" typeface="Arial"/>
              <a:buChar char="•"/>
              <a:defRPr kern="1200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indent="-228600" latinLnBrk="0" marL="6858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indent="-228600" latinLnBrk="0" marL="11430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indent="-228600" latinLnBrk="0" marL="16002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indent="-228600" latinLnBrk="0" marL="20574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indent="-228600" latinLnBrk="0" marL="25146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indent="-228600" latinLnBrk="0" marL="29718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indent="-228600" latinLnBrk="0" marL="34290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indent="-228600" latinLnBrk="0" marL="38862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marL="0">
              <a:lnSpc>
                <a:spcPct val="150000"/>
              </a:lnSpc>
              <a:buNone/>
            </a:pPr>
            <a:r>
              <a:rPr altLang="en-US" lang="zh-CN" sz="1800"/>
              <a:t>详细描述：配合检查，提供真实记录</a:t>
            </a:r>
            <a:endParaRPr altLang="en-US" lang="zh-CN" sz="1800"/>
          </a:p>
        </p:txBody>
      </p:sp>
      <p:grpSp>
        <p:nvGrpSpPr>
          <p:cNvPr id="11" name="组合 10"/>
          <p:cNvGrpSpPr/>
          <p:nvPr/>
        </p:nvGrpSpPr>
        <p:grpSpPr>
          <a:xfrm>
            <a:off x="1055370" y="4046838"/>
            <a:ext cx="10917648" cy="1377418"/>
            <a:chOff x="1055370" y="4046838"/>
            <a:chExt cx="10917648" cy="1377418"/>
          </a:xfrm>
        </p:grpSpPr>
        <p:pic>
          <p:nvPicPr>
            <p:cNvPr descr="4cb9a045-eb2b-47fe-b4f2-d1d7a03c1b67" id="6" name="图片占位符 16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3"/>
            <a:stretch>
              <a:fillRect/>
            </a:stretch>
          </p:blipFill>
          <p:spPr>
            <a:xfrm>
              <a:off x="1055370" y="4089400"/>
              <a:ext cx="1334856" cy="1334856"/>
            </a:xfrm>
            <a:custGeom>
              <a:gdLst>
                <a:gd fmla="*/ 0 w 1219200" name="connisteX0"/>
                <a:gd fmla="*/ 609600 h 1219200" name="connsiteY0"/>
                <a:gd fmla="*/ 609600 w 1219200" name="connisteX1"/>
                <a:gd fmla="*/ 0 h 1219200" name="connsiteY1"/>
                <a:gd fmla="*/ 609600 w 1219200" name="connisteX2"/>
                <a:gd fmla="*/ 0 h 1219200" name="connsiteY2"/>
                <a:gd fmla="*/ 1219200 w 1219200" name="connisteX3"/>
                <a:gd fmla="*/ 609600 h 1219200" name="connsiteY3"/>
                <a:gd fmla="*/ 1219200 w 1219200" name="connisteX4"/>
                <a:gd fmla="*/ 609600 h 1219200" name="connsiteY4"/>
                <a:gd fmla="*/ 609600 w 1219200" name="connisteX5"/>
                <a:gd fmla="*/ 1219200 h 1219200" name="connsiteY5"/>
                <a:gd fmla="*/ 609600 w 1219200" name="connisteX6"/>
                <a:gd fmla="*/ 1219200 h 1219200" name="connsiteY6"/>
                <a:gd fmla="*/ 0 w 1219200" name="connisteX7"/>
                <a:gd fmla="*/ 609600 h 1219200" name="connsiteY7"/>
                <a:gd fmla="*/ 0 w 1219200" name="connisteX8"/>
                <a:gd fmla="*/ 609600 h 1219200" name="connsiteY8"/>
              </a:gdLst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b="0" l="0" r="0" t="0"/>
              <a:pathLst>
                <a:path h="1219200" w="1219200">
                  <a:moveTo>
                    <a:pt x="0" y="609600"/>
                  </a:moveTo>
                  <a:cubicBezTo>
                    <a:pt x="0" y="272927"/>
                    <a:pt x="272927" y="0"/>
                    <a:pt x="609600" y="0"/>
                  </a:cubicBezTo>
                  <a:lnTo>
                    <a:pt x="609600" y="0"/>
                  </a:lnTo>
                  <a:cubicBezTo>
                    <a:pt x="946273" y="0"/>
                    <a:pt x="1219200" y="272927"/>
                    <a:pt x="1219200" y="609600"/>
                  </a:cubicBezTo>
                  <a:lnTo>
                    <a:pt x="1219200" y="609600"/>
                  </a:lnTo>
                  <a:cubicBezTo>
                    <a:pt x="1219200" y="946273"/>
                    <a:pt x="946273" y="1219200"/>
                    <a:pt x="609600" y="1219200"/>
                  </a:cubicBezTo>
                  <a:lnTo>
                    <a:pt x="609600" y="1219200"/>
                  </a:lnTo>
                  <a:cubicBezTo>
                    <a:pt x="272927" y="1219200"/>
                    <a:pt x="0" y="946273"/>
                    <a:pt x="0" y="609600"/>
                  </a:cubicBezTo>
                  <a:lnTo>
                    <a:pt x="0" y="609600"/>
                  </a:lnTo>
                  <a:close/>
                </a:path>
              </a:pathLst>
            </a:custGeom>
          </p:spPr>
        </p:pic>
        <p:sp>
          <p:nvSpPr>
            <p:cNvPr id="7" name="文本占位符 6"/>
            <p:cNvSpPr txBox="1"/>
            <p:nvPr>
              <p:custDataLst>
                <p:tags r:id="rId8"/>
              </p:custDataLst>
            </p:nvPr>
          </p:nvSpPr>
          <p:spPr>
            <a:xfrm>
              <a:off x="2473418" y="4046838"/>
              <a:ext cx="9499600" cy="406400"/>
            </a:xfrm>
            <a:prstGeom prst="rect">
              <a:avLst/>
            </a:prstGeom>
          </p:spPr>
          <p:txBody>
            <a:bodyPr/>
            <a:lstStyle>
              <a:defPPr>
                <a:defRPr lang="zh-CN"/>
              </a:defPPr>
              <a:lvl1pPr algn="l" defTabSz="914400" eaLnBrk="1" hangingPunct="1" indent="-228600" latinLnBrk="0" marL="228600" rtl="0">
                <a:lnSpc>
                  <a:spcPct val="90000"/>
                </a:lnSpc>
                <a:spcBef>
                  <a:spcPts val="1000"/>
                </a:spcBef>
                <a:buFont charset="0" pitchFamily="34" typeface="Arial"/>
                <a:buChar char="•"/>
                <a:defRPr kern="1200" sz="2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algn="l" defTabSz="914400" eaLnBrk="1" hangingPunct="1" indent="-228600" latinLnBrk="0" marL="6858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algn="l" defTabSz="914400" eaLnBrk="1" hangingPunct="1" indent="-228600" latinLnBrk="0" marL="11430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2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algn="l" defTabSz="914400" eaLnBrk="1" hangingPunct="1" indent="-228600" latinLnBrk="0" marL="16002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algn="l" defTabSz="914400" eaLnBrk="1" hangingPunct="1" indent="-228600" latinLnBrk="0" marL="20574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algn="l" defTabSz="914400" eaLnBrk="1" hangingPunct="1" indent="-228600" latinLnBrk="0" marL="25146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algn="l" defTabSz="914400" eaLnBrk="1" hangingPunct="1" indent="-228600" latinLnBrk="0" marL="29718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algn="l" defTabSz="914400" eaLnBrk="1" hangingPunct="1" indent="-228600" latinLnBrk="0" marL="34290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algn="l" defTabSz="914400" eaLnBrk="1" hangingPunct="1" indent="-228600" latinLnBrk="0" marL="38862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marL="0">
                <a:buNone/>
              </a:pPr>
              <a:r>
                <a:rPr altLang="en-US" lang="zh-CN" sz="2000">
                  <a:solidFill>
                    <a:srgbClr val="691D1B"/>
                  </a:solidFill>
                  <a:latin charset="-122" panose="02010600030101010101" typeface="庞门正道标题体"/>
                  <a:ea charset="-122" panose="02010600030101010101" typeface="庞门正道标题体"/>
                </a:rPr>
                <a:t>配合检查，提供真实记录</a:t>
              </a:r>
              <a:endParaRPr altLang="en-US" lang="zh-CN" sz="2000">
                <a:solidFill>
                  <a:srgbClr val="691D1B"/>
                </a:solidFill>
                <a:latin charset="-122" panose="02010600030101010101" typeface="庞门正道标题体"/>
                <a:ea charset="-122" panose="02010600030101010101" typeface="庞门正道标题体"/>
              </a:endParaRPr>
            </a:p>
          </p:txBody>
        </p:sp>
      </p:grpSp>
      <p:sp>
        <p:nvSpPr>
          <p:cNvPr id="8" name="文本占位符 7"/>
          <p:cNvSpPr txBox="1"/>
          <p:nvPr>
            <p:custDataLst>
              <p:tags r:id="rId9"/>
            </p:custDataLst>
          </p:nvPr>
        </p:nvSpPr>
        <p:spPr>
          <a:xfrm>
            <a:off x="2442345" y="4396620"/>
            <a:ext cx="8526015" cy="1524000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algn="l" defTabSz="914400" eaLnBrk="1" hangingPunct="1" indent="-228600" latinLnBrk="0" marL="228600" rtl="0">
              <a:lnSpc>
                <a:spcPct val="90000"/>
              </a:lnSpc>
              <a:spcBef>
                <a:spcPts val="1000"/>
              </a:spcBef>
              <a:buFont charset="0" pitchFamily="34" typeface="Arial"/>
              <a:buChar char="•"/>
              <a:defRPr kern="1200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indent="-228600" latinLnBrk="0" marL="6858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indent="-228600" latinLnBrk="0" marL="11430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indent="-228600" latinLnBrk="0" marL="16002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indent="-228600" latinLnBrk="0" marL="20574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indent="-228600" latinLnBrk="0" marL="25146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indent="-228600" latinLnBrk="0" marL="29718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indent="-228600" latinLnBrk="0" marL="34290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indent="-228600" latinLnBrk="0" marL="38862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marL="0">
              <a:lnSpc>
                <a:spcPct val="150000"/>
              </a:lnSpc>
              <a:spcBef>
                <a:spcPct val="0"/>
              </a:spcBef>
              <a:buNone/>
            </a:pPr>
            <a:r>
              <a:rPr altLang="en-US" lang="zh-CN" sz="1800"/>
              <a:t>详细描述：配合检查，提供真实记录</a:t>
            </a:r>
            <a:endParaRPr altLang="en-US" lang="zh-CN" sz="180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val="0"/>
              </a:ext>
            </a:extLst>
          </a:blip>
          <a:stretch>
            <a:fillRect/>
          </a:stretch>
        </p:blipFill>
        <p:spPr>
          <a:xfrm>
            <a:off x="0" y="6096"/>
            <a:ext cx="12192000" cy="6851904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0" y="0"/>
            <a:ext cx="12192000" cy="1143000"/>
          </a:xfrm>
          <a:prstGeom prst="rect">
            <a:avLst/>
          </a:prstGeom>
          <a:solidFill>
            <a:srgbClr val="3F48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>
            <a:defPPr>
              <a:defRPr lang="zh-CN"/>
            </a:defPPr>
            <a:lvl1pPr algn="l" defTabSz="914400" eaLnBrk="1" hangingPunct="1" latinLnBrk="0" marL="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9pPr>
          </a:lstStyle>
          <a:p>
            <a:pPr algn="ctr" defTabSz="914400" eaLnBrk="1" fontAlgn="auto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altLang="en-US" b="0" baseline="0" cap="none" i="0" kern="1200" kumimoji="0" lang="zh-CN" noProof="0" normalizeH="0" spc="0" strike="noStrike" sz="1800" u="none">
              <a:ln>
                <a:noFill/>
              </a:ln>
              <a:solidFill>
                <a:prstClr val="white"/>
              </a:solidFill>
              <a:effectLst/>
              <a:uLnTx/>
              <a:uFillTx/>
              <a:latin charset="-122" panose="00000500000000000000" pitchFamily="2" typeface="印品黑体"/>
              <a:ea charset="-122" panose="00000500000000000000" pitchFamily="2" typeface="印品黑体"/>
              <a:cs typeface="+mn-cs"/>
              <a:sym charset="-122" panose="00000500000000000000" pitchFamily="2" typeface="印品黑体"/>
            </a:endParaRPr>
          </a:p>
        </p:txBody>
      </p:sp>
      <p:sp>
        <p:nvSpPr>
          <p:cNvPr id="13" name="文本框 89"/>
          <p:cNvSpPr txBox="1">
            <a:spLocks noChangeArrowheads="1"/>
          </p:cNvSpPr>
          <p:nvPr/>
        </p:nvSpPr>
        <p:spPr bwMode="auto">
          <a:xfrm>
            <a:off x="1575435" y="206375"/>
            <a:ext cx="10541000" cy="475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>
                <a:solidFill>
                  <a:srgbClr val="FFFFFF"/>
                </a:solidFill>
              </a14:hiddenFill>
            </a:ext>
            <a:ext uri="{91240B29-F687-4F45-9708-019B960494DF}">
              <a14:hiddenLine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defTabSz="914400" eaLnBrk="1" hangingPunct="1" latinLnBrk="0" marL="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1pPr>
            <a:lvl2pPr algn="l" defTabSz="914400" eaLnBrk="1" hangingPunct="1" indent="-285750" latinLnBrk="0" marL="74295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2pPr>
            <a:lvl3pPr algn="l" defTabSz="914400" eaLnBrk="1" hangingPunct="1" indent="-228600" latinLnBrk="0" marL="11430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3pPr>
            <a:lvl4pPr algn="l" defTabSz="914400" eaLnBrk="1" hangingPunct="1" indent="-228600" latinLnBrk="0" marL="16002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4pPr>
            <a:lvl5pPr algn="l" defTabSz="914400" eaLnBrk="1" hangingPunct="1" indent="-228600" latinLnBrk="0" marL="20574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5pPr>
            <a:lvl6pPr algn="l" defTabSz="914400" eaLnBrk="1" fontAlgn="base" hangingPunct="1" indent="-228600" latinLnBrk="0" marL="25146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6pPr>
            <a:lvl7pPr algn="l" defTabSz="914400" eaLnBrk="1" fontAlgn="base" hangingPunct="1" indent="-228600" latinLnBrk="0" marL="29718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7pPr>
            <a:lvl8pPr algn="l" defTabSz="914400" eaLnBrk="1" fontAlgn="base" hangingPunct="1" indent="-228600" latinLnBrk="0" marL="34290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8pPr>
            <a:lvl9pPr algn="l" defTabSz="914400" eaLnBrk="1" fontAlgn="base" hangingPunct="1" indent="-228600" latinLnBrk="0" marL="38862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9pPr>
          </a:lstStyle>
          <a:p>
            <a:pPr algn="l" defTabSz="914400" eaLnBrk="1" fontAlgn="auto" hangingPunct="1" indent="0" latinLnBrk="0" lvl="0" marL="0" marR="0" rtl="0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altLang="en-US" b="1" baseline="0" cap="none" i="0" kern="1200" kumimoji="0" lang="zh-CN" noProof="0" normalizeH="0" spc="0" strike="noStrike" sz="2800" u="none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charset="-122" panose="00000500000000000000" pitchFamily="2" typeface="印品黑体"/>
                <a:ea charset="-122" panose="00000500000000000000" pitchFamily="2" typeface="印品黑体"/>
                <a:cs typeface="+mn-cs"/>
                <a:sym charset="-122" panose="00000500000000000000" pitchFamily="2" typeface="印品黑体"/>
              </a:rPr>
              <a:t>二、采煤机司机主要义务 </a:t>
            </a:r>
            <a:endParaRPr altLang="en-US" b="1" baseline="0" cap="none" i="0" kern="1200" kumimoji="0" lang="zh-CN" noProof="0" normalizeH="0" spc="0" strike="noStrike" sz="2800" u="none">
              <a:ln>
                <a:noFill/>
              </a:ln>
              <a:solidFill>
                <a:prstClr val="white"/>
              </a:solidFill>
              <a:effectLst/>
              <a:uLnTx/>
              <a:uFillTx/>
              <a:latin charset="-122" panose="00000500000000000000" pitchFamily="2" typeface="印品黑体"/>
              <a:ea charset="-122" panose="00000500000000000000" pitchFamily="2" typeface="印品黑体"/>
              <a:cs typeface="+mn-cs"/>
              <a:sym charset="-122" panose="00000500000000000000" pitchFamily="2" typeface="印品黑体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498600" y="647700"/>
            <a:ext cx="10541000" cy="337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>
                <a:solidFill>
                  <a:srgbClr val="FFFFFF"/>
                </a:solidFill>
              </a14:hiddenFill>
            </a:ext>
            <a:ext uri="{91240B29-F687-4F45-9708-019B960494DF}">
              <a14:hiddenLine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defTabSz="914400" eaLnBrk="1" hangingPunct="1" latinLnBrk="0" marL="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altLang="en-US" b="0" baseline="0" i="0" kumimoji="0" lang="zh-CN" noProof="0" spc="130" sz="160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charset="0" typeface="印品黑体"/>
                <a:ea charset="-122" panose="00000500000000000000" pitchFamily="2" typeface="印品黑体"/>
                <a:cs typeface="+mn-cs"/>
                <a:sym charset="-122" panose="00000500000000000000" pitchFamily="2" typeface="印品黑体"/>
              </a:rPr>
              <a:t>2. 服从安全生产管理</a:t>
            </a:r>
            <a:endParaRPr altLang="en-US" b="0" baseline="0" i="0" kumimoji="0" lang="zh-CN" noProof="0" spc="130" sz="1600">
              <a:ln>
                <a:noFill/>
              </a:ln>
              <a:solidFill>
                <a:prstClr val="white"/>
              </a:solidFill>
              <a:effectLst/>
              <a:uLnTx/>
              <a:uFillTx/>
              <a:latin charset="0" typeface="印品黑体"/>
              <a:ea charset="-122" panose="00000500000000000000" pitchFamily="2" typeface="印品黑体"/>
              <a:cs typeface="+mn-cs"/>
              <a:sym charset="-122" panose="00000500000000000000" pitchFamily="2" typeface="印品黑体"/>
            </a:endParaRPr>
          </a:p>
        </p:txBody>
      </p:sp>
      <p:cxnSp>
        <p:nvCxnSpPr>
          <p:cNvPr id="15" name="直接连接符 14"/>
          <p:cNvCxnSpPr/>
          <p:nvPr/>
        </p:nvCxnSpPr>
        <p:spPr>
          <a:xfrm flipH="1">
            <a:off x="1260585" y="144166"/>
            <a:ext cx="0" cy="836105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组合 15"/>
          <p:cNvGrpSpPr/>
          <p:nvPr/>
        </p:nvGrpSpPr>
        <p:grpSpPr>
          <a:xfrm>
            <a:off x="928150" y="1845463"/>
            <a:ext cx="9881919" cy="1588856"/>
            <a:chOff x="1055370" y="1905000"/>
            <a:chExt cx="9881919" cy="1588856"/>
          </a:xfrm>
        </p:grpSpPr>
        <p:pic>
          <p:nvPicPr>
            <p:cNvPr descr="630dfe8e-9d16-4851-96fb-a4aaccd24bd2" id="17" name="图片占位符 15" title="三我是文本|四我是长文本"/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3"/>
            <a:stretch>
              <a:fillRect/>
            </a:stretch>
          </p:blipFill>
          <p:spPr>
            <a:xfrm>
              <a:off x="1055370" y="2159000"/>
              <a:ext cx="1334856" cy="1334856"/>
            </a:xfrm>
            <a:custGeom>
              <a:gdLst>
                <a:gd fmla="*/ 0 w 1219200" name="connisteX0"/>
                <a:gd fmla="*/ 609600 h 1219200" name="connsiteY0"/>
                <a:gd fmla="*/ 609600 w 1219200" name="connisteX1"/>
                <a:gd fmla="*/ 0 h 1219200" name="connsiteY1"/>
                <a:gd fmla="*/ 609600 w 1219200" name="connisteX2"/>
                <a:gd fmla="*/ 0 h 1219200" name="connsiteY2"/>
                <a:gd fmla="*/ 1219200 w 1219200" name="connisteX3"/>
                <a:gd fmla="*/ 609600 h 1219200" name="connsiteY3"/>
                <a:gd fmla="*/ 1219200 w 1219200" name="connisteX4"/>
                <a:gd fmla="*/ 609600 h 1219200" name="connsiteY4"/>
                <a:gd fmla="*/ 609600 w 1219200" name="connisteX5"/>
                <a:gd fmla="*/ 1219200 h 1219200" name="connsiteY5"/>
                <a:gd fmla="*/ 609600 w 1219200" name="connisteX6"/>
                <a:gd fmla="*/ 1219200 h 1219200" name="connsiteY6"/>
                <a:gd fmla="*/ 0 w 1219200" name="connisteX7"/>
                <a:gd fmla="*/ 609600 h 1219200" name="connsiteY7"/>
                <a:gd fmla="*/ 0 w 1219200" name="connisteX8"/>
                <a:gd fmla="*/ 609600 h 1219200" name="connsiteY8"/>
              </a:gdLst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b="0" l="0" r="0" t="0"/>
              <a:pathLst>
                <a:path h="1219200" w="1219200">
                  <a:moveTo>
                    <a:pt x="0" y="609600"/>
                  </a:moveTo>
                  <a:cubicBezTo>
                    <a:pt x="0" y="272927"/>
                    <a:pt x="272927" y="0"/>
                    <a:pt x="609600" y="0"/>
                  </a:cubicBezTo>
                  <a:lnTo>
                    <a:pt x="609600" y="0"/>
                  </a:lnTo>
                  <a:cubicBezTo>
                    <a:pt x="946273" y="0"/>
                    <a:pt x="1219200" y="272927"/>
                    <a:pt x="1219200" y="609600"/>
                  </a:cubicBezTo>
                  <a:lnTo>
                    <a:pt x="1219200" y="609600"/>
                  </a:lnTo>
                  <a:cubicBezTo>
                    <a:pt x="1219200" y="946273"/>
                    <a:pt x="946273" y="1219200"/>
                    <a:pt x="609600" y="1219200"/>
                  </a:cubicBezTo>
                  <a:lnTo>
                    <a:pt x="609600" y="1219200"/>
                  </a:lnTo>
                  <a:cubicBezTo>
                    <a:pt x="272927" y="1219200"/>
                    <a:pt x="0" y="946273"/>
                    <a:pt x="0" y="609600"/>
                  </a:cubicBezTo>
                  <a:lnTo>
                    <a:pt x="0" y="609600"/>
                  </a:lnTo>
                  <a:close/>
                </a:path>
              </a:pathLst>
            </a:custGeom>
          </p:spPr>
        </p:pic>
        <p:sp>
          <p:nvSpPr>
            <p:cNvPr id="18" name="文本占位符 3"/>
            <p:cNvSpPr txBox="1"/>
            <p:nvPr>
              <p:custDataLst>
                <p:tags r:id="rId12"/>
              </p:custDataLst>
            </p:nvPr>
          </p:nvSpPr>
          <p:spPr>
            <a:xfrm>
              <a:off x="2473418" y="1905000"/>
              <a:ext cx="8463871" cy="406400"/>
            </a:xfrm>
            <a:prstGeom prst="rect">
              <a:avLst/>
            </a:prstGeom>
          </p:spPr>
          <p:txBody>
            <a:bodyPr/>
            <a:lstStyle>
              <a:defPPr>
                <a:defRPr lang="zh-CN"/>
              </a:defPPr>
              <a:lvl1pPr algn="l" defTabSz="914400" eaLnBrk="1" hangingPunct="1" indent="-228600" latinLnBrk="0" marL="228600" rtl="0">
                <a:lnSpc>
                  <a:spcPct val="90000"/>
                </a:lnSpc>
                <a:spcBef>
                  <a:spcPts val="1000"/>
                </a:spcBef>
                <a:buFont charset="0" pitchFamily="34" typeface="Arial"/>
                <a:buChar char="•"/>
                <a:defRPr kern="1200" sz="2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algn="l" defTabSz="914400" eaLnBrk="1" hangingPunct="1" indent="-228600" latinLnBrk="0" marL="6858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algn="l" defTabSz="914400" eaLnBrk="1" hangingPunct="1" indent="-228600" latinLnBrk="0" marL="11430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2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algn="l" defTabSz="914400" eaLnBrk="1" hangingPunct="1" indent="-228600" latinLnBrk="0" marL="16002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algn="l" defTabSz="914400" eaLnBrk="1" hangingPunct="1" indent="-228600" latinLnBrk="0" marL="20574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algn="l" defTabSz="914400" eaLnBrk="1" hangingPunct="1" indent="-228600" latinLnBrk="0" marL="25146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algn="l" defTabSz="914400" eaLnBrk="1" hangingPunct="1" indent="-228600" latinLnBrk="0" marL="29718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algn="l" defTabSz="914400" eaLnBrk="1" hangingPunct="1" indent="-228600" latinLnBrk="0" marL="34290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algn="l" defTabSz="914400" eaLnBrk="1" hangingPunct="1" indent="-228600" latinLnBrk="0" marL="38862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 defTabSz="914400" eaLnBrk="1" fontAlgn="auto" hangingPunct="1" indent="0" latinLnBrk="0" lvl="0" marL="0" marR="0" rtl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lrTx/>
                <a:buSzTx/>
                <a:buFont charset="0" pitchFamily="34" typeface="Arial"/>
                <a:buNone/>
                <a:defRPr/>
              </a:pPr>
              <a:r>
                <a:rPr altLang="en-US" b="1" baseline="0" cap="none" i="0" kern="1200" kumimoji="0" lang="zh-CN" noProof="0" normalizeH="0" spc="0" strike="noStrike" sz="2000" u="none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charset="-122" panose="020b0503020204020204" pitchFamily="34" typeface="微软雅黑"/>
                  <a:ea charset="-122" panose="020b0503020204020204" pitchFamily="34" typeface="微软雅黑"/>
                  <a:cs typeface="+mn-cs"/>
                </a:rPr>
                <a:t>配合检查，提供真实记录</a:t>
              </a:r>
              <a:endParaRPr altLang="en-US" b="1" baseline="0" cap="none" i="0" kern="1200" kumimoji="0" lang="zh-CN" noProof="0" normalizeH="0" spc="0" strike="noStrike" sz="2000" u="none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charset="-122" panose="020b0503020204020204" pitchFamily="34" typeface="微软雅黑"/>
                <a:ea charset="-122" panose="020b0503020204020204" pitchFamily="34" typeface="微软雅黑"/>
                <a:cs typeface="+mn-cs"/>
              </a:endParaRPr>
            </a:p>
          </p:txBody>
        </p:sp>
      </p:grpSp>
      <p:sp>
        <p:nvSpPr>
          <p:cNvPr id="19" name="文本占位符 4"/>
          <p:cNvSpPr txBox="1"/>
          <p:nvPr>
            <p:custDataLst>
              <p:tags r:id="rId13"/>
            </p:custDataLst>
          </p:nvPr>
        </p:nvSpPr>
        <p:spPr>
          <a:xfrm>
            <a:off x="2346198" y="2222517"/>
            <a:ext cx="8463871" cy="1524000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algn="l" defTabSz="914400" eaLnBrk="1" hangingPunct="1" indent="-228600" latinLnBrk="0" marL="228600" rtl="0">
              <a:lnSpc>
                <a:spcPct val="90000"/>
              </a:lnSpc>
              <a:spcBef>
                <a:spcPts val="1000"/>
              </a:spcBef>
              <a:buFont charset="0" pitchFamily="34" typeface="Arial"/>
              <a:buChar char="•"/>
              <a:defRPr kern="1200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indent="-228600" latinLnBrk="0" marL="6858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indent="-228600" latinLnBrk="0" marL="11430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indent="-228600" latinLnBrk="0" marL="16002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indent="-228600" latinLnBrk="0" marL="20574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indent="-228600" latinLnBrk="0" marL="25146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indent="-228600" latinLnBrk="0" marL="29718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indent="-228600" latinLnBrk="0" marL="34290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indent="-228600" latinLnBrk="0" marL="38862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4400" eaLnBrk="1" fontAlgn="auto" hangingPunct="1" indent="0" latinLnBrk="0" lvl="0" marL="0" marR="0" rtl="0">
              <a:lnSpc>
                <a:spcPct val="15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charset="0" pitchFamily="34" typeface="Arial"/>
              <a:buNone/>
              <a:defRPr/>
            </a:pPr>
            <a:r>
              <a:rPr altLang="en-US" b="0" baseline="0" cap="none" i="0" kern="1200" kumimoji="0" lang="zh-CN" noProof="0" normalizeH="0" spc="0" strike="noStrike" sz="1800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charset="-122" panose="020b0503020204020204" pitchFamily="34" typeface="微软雅黑"/>
                <a:ea charset="-122" panose="020b0503020204020204" pitchFamily="34" typeface="微软雅黑"/>
                <a:cs charset="-122" panose="020b0503020204020204" pitchFamily="34" typeface="微软雅黑"/>
              </a:rPr>
              <a:t>按规定配合安监、机电与瓦检等例行检查与抽查，完整填写操作日志、巡检记录与异常处置过程；确保数据真实可追溯，为隐患分析、设备维护与制度改进提供依据。对发现的问题及时签收整改通知并落实闭环。</a:t>
            </a:r>
            <a:endParaRPr altLang="en-US" b="0" baseline="0" cap="none" i="0" kern="1200" kumimoji="0" lang="zh-CN" noProof="0" normalizeH="0" spc="0" strike="noStrike" sz="1800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charset="-122" panose="020b0503020204020204" pitchFamily="34" typeface="微软雅黑"/>
              <a:ea charset="-122" panose="020b0503020204020204" pitchFamily="34" typeface="微软雅黑"/>
              <a:cs charset="-122" panose="020b0503020204020204" pitchFamily="34" typeface="微软雅黑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928150" y="3987301"/>
            <a:ext cx="10917648" cy="1377418"/>
            <a:chOff x="1055370" y="4046838"/>
            <a:chExt cx="10917648" cy="1377418"/>
          </a:xfrm>
        </p:grpSpPr>
        <p:pic>
          <p:nvPicPr>
            <p:cNvPr descr="4cb9a045-eb2b-47fe-b4f2-d1d7a03c1b67" id="21" name="图片占位符 16" title="五我是文本|六我是长文本"/>
            <p:cNvPicPr>
              <a:picLocks noChangeAspect="1"/>
            </p:cNvPicPr>
            <p:nvPr>
              <p:custDataLst>
                <p:tags r:id="rId14"/>
              </p:custDataLst>
            </p:nvPr>
          </p:nvPicPr>
          <p:blipFill>
            <a:blip r:embed="rId3"/>
            <a:stretch>
              <a:fillRect/>
            </a:stretch>
          </p:blipFill>
          <p:spPr>
            <a:xfrm>
              <a:off x="1055370" y="4089400"/>
              <a:ext cx="1334856" cy="1334856"/>
            </a:xfrm>
            <a:custGeom>
              <a:gdLst>
                <a:gd fmla="*/ 0 w 1219200" name="connisteX0"/>
                <a:gd fmla="*/ 609600 h 1219200" name="connsiteY0"/>
                <a:gd fmla="*/ 609600 w 1219200" name="connisteX1"/>
                <a:gd fmla="*/ 0 h 1219200" name="connsiteY1"/>
                <a:gd fmla="*/ 609600 w 1219200" name="connisteX2"/>
                <a:gd fmla="*/ 0 h 1219200" name="connsiteY2"/>
                <a:gd fmla="*/ 1219200 w 1219200" name="connisteX3"/>
                <a:gd fmla="*/ 609600 h 1219200" name="connsiteY3"/>
                <a:gd fmla="*/ 1219200 w 1219200" name="connisteX4"/>
                <a:gd fmla="*/ 609600 h 1219200" name="connsiteY4"/>
                <a:gd fmla="*/ 609600 w 1219200" name="connisteX5"/>
                <a:gd fmla="*/ 1219200 h 1219200" name="connsiteY5"/>
                <a:gd fmla="*/ 609600 w 1219200" name="connisteX6"/>
                <a:gd fmla="*/ 1219200 h 1219200" name="connsiteY6"/>
                <a:gd fmla="*/ 0 w 1219200" name="connisteX7"/>
                <a:gd fmla="*/ 609600 h 1219200" name="connsiteY7"/>
                <a:gd fmla="*/ 0 w 1219200" name="connisteX8"/>
                <a:gd fmla="*/ 609600 h 1219200" name="connsiteY8"/>
              </a:gdLst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b="0" l="0" r="0" t="0"/>
              <a:pathLst>
                <a:path h="1219200" w="1219200">
                  <a:moveTo>
                    <a:pt x="0" y="609600"/>
                  </a:moveTo>
                  <a:cubicBezTo>
                    <a:pt x="0" y="272927"/>
                    <a:pt x="272927" y="0"/>
                    <a:pt x="609600" y="0"/>
                  </a:cubicBezTo>
                  <a:lnTo>
                    <a:pt x="609600" y="0"/>
                  </a:lnTo>
                  <a:cubicBezTo>
                    <a:pt x="946273" y="0"/>
                    <a:pt x="1219200" y="272927"/>
                    <a:pt x="1219200" y="609600"/>
                  </a:cubicBezTo>
                  <a:lnTo>
                    <a:pt x="1219200" y="609600"/>
                  </a:lnTo>
                  <a:cubicBezTo>
                    <a:pt x="1219200" y="946273"/>
                    <a:pt x="946273" y="1219200"/>
                    <a:pt x="609600" y="1219200"/>
                  </a:cubicBezTo>
                  <a:lnTo>
                    <a:pt x="609600" y="1219200"/>
                  </a:lnTo>
                  <a:cubicBezTo>
                    <a:pt x="272927" y="1219200"/>
                    <a:pt x="0" y="946273"/>
                    <a:pt x="0" y="609600"/>
                  </a:cubicBezTo>
                  <a:lnTo>
                    <a:pt x="0" y="609600"/>
                  </a:lnTo>
                  <a:close/>
                </a:path>
              </a:pathLst>
            </a:custGeom>
          </p:spPr>
        </p:pic>
        <p:sp>
          <p:nvSpPr>
            <p:cNvPr id="22" name="文本占位符 6"/>
            <p:cNvSpPr txBox="1"/>
            <p:nvPr>
              <p:custDataLst>
                <p:tags r:id="rId15"/>
              </p:custDataLst>
            </p:nvPr>
          </p:nvSpPr>
          <p:spPr>
            <a:xfrm>
              <a:off x="2473418" y="4046838"/>
              <a:ext cx="9499600" cy="406400"/>
            </a:xfrm>
            <a:prstGeom prst="rect">
              <a:avLst/>
            </a:prstGeom>
          </p:spPr>
          <p:txBody>
            <a:bodyPr/>
            <a:lstStyle>
              <a:defPPr>
                <a:defRPr lang="zh-CN"/>
              </a:defPPr>
              <a:lvl1pPr algn="l" defTabSz="914400" eaLnBrk="1" hangingPunct="1" indent="-228600" latinLnBrk="0" marL="228600" rtl="0">
                <a:lnSpc>
                  <a:spcPct val="90000"/>
                </a:lnSpc>
                <a:spcBef>
                  <a:spcPts val="1000"/>
                </a:spcBef>
                <a:buFont charset="0" pitchFamily="34" typeface="Arial"/>
                <a:buChar char="•"/>
                <a:defRPr kern="1200" sz="2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algn="l" defTabSz="914400" eaLnBrk="1" hangingPunct="1" indent="-228600" latinLnBrk="0" marL="6858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algn="l" defTabSz="914400" eaLnBrk="1" hangingPunct="1" indent="-228600" latinLnBrk="0" marL="11430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2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algn="l" defTabSz="914400" eaLnBrk="1" hangingPunct="1" indent="-228600" latinLnBrk="0" marL="16002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algn="l" defTabSz="914400" eaLnBrk="1" hangingPunct="1" indent="-228600" latinLnBrk="0" marL="20574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algn="l" defTabSz="914400" eaLnBrk="1" hangingPunct="1" indent="-228600" latinLnBrk="0" marL="25146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algn="l" defTabSz="914400" eaLnBrk="1" hangingPunct="1" indent="-228600" latinLnBrk="0" marL="29718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algn="l" defTabSz="914400" eaLnBrk="1" hangingPunct="1" indent="-228600" latinLnBrk="0" marL="34290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algn="l" defTabSz="914400" eaLnBrk="1" hangingPunct="1" indent="-228600" latinLnBrk="0" marL="38862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 defTabSz="914400" eaLnBrk="1" fontAlgn="auto" hangingPunct="1" indent="0" latinLnBrk="0" lvl="0" marL="0" marR="0" rtl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lrTx/>
                <a:buSzTx/>
                <a:buFont charset="0" pitchFamily="34" typeface="Arial"/>
                <a:buNone/>
                <a:defRPr/>
              </a:pPr>
              <a:r>
                <a:rPr altLang="en-US" b="1" baseline="0" cap="none" i="0" kern="1200" kumimoji="0" lang="zh-CN" noProof="0" normalizeH="0" spc="0" strike="noStrike" sz="2000" u="none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charset="-122" panose="020b0503020204020204" pitchFamily="34" typeface="微软雅黑"/>
                  <a:ea charset="-122" panose="020b0503020204020204" pitchFamily="34" typeface="微软雅黑"/>
                  <a:cs typeface="+mn-cs"/>
                </a:rPr>
                <a:t>遇违章指挥可拒绝</a:t>
              </a:r>
              <a:endParaRPr altLang="en-US" b="1" baseline="0" cap="none" i="0" kern="1200" kumimoji="0" lang="zh-CN" noProof="0" normalizeH="0" spc="0" strike="noStrike" sz="2000" u="none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charset="-122" panose="020b0503020204020204" pitchFamily="34" typeface="微软雅黑"/>
                <a:ea charset="-122" panose="020b0503020204020204" pitchFamily="34" typeface="微软雅黑"/>
                <a:cs typeface="+mn-cs"/>
              </a:endParaRPr>
            </a:p>
          </p:txBody>
        </p:sp>
      </p:grpSp>
      <p:sp>
        <p:nvSpPr>
          <p:cNvPr id="23" name="文本占位符 7"/>
          <p:cNvSpPr txBox="1"/>
          <p:nvPr>
            <p:custDataLst>
              <p:tags r:id="rId16"/>
            </p:custDataLst>
          </p:nvPr>
        </p:nvSpPr>
        <p:spPr>
          <a:xfrm>
            <a:off x="2315125" y="4337083"/>
            <a:ext cx="8526015" cy="1524000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algn="l" defTabSz="914400" eaLnBrk="1" hangingPunct="1" indent="-228600" latinLnBrk="0" marL="228600" rtl="0">
              <a:lnSpc>
                <a:spcPct val="90000"/>
              </a:lnSpc>
              <a:spcBef>
                <a:spcPts val="1000"/>
              </a:spcBef>
              <a:buFont charset="0" pitchFamily="34" typeface="Arial"/>
              <a:buChar char="•"/>
              <a:defRPr kern="1200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indent="-228600" latinLnBrk="0" marL="6858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indent="-228600" latinLnBrk="0" marL="11430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indent="-228600" latinLnBrk="0" marL="16002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indent="-228600" latinLnBrk="0" marL="20574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indent="-228600" latinLnBrk="0" marL="25146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indent="-228600" latinLnBrk="0" marL="29718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indent="-228600" latinLnBrk="0" marL="34290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indent="-228600" latinLnBrk="0" marL="38862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4400" eaLnBrk="1" fontAlgn="auto" hangingPunct="1" indent="0" latinLnBrk="0" lvl="0" marL="0" marR="0" rtl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charset="0" pitchFamily="34" typeface="Arial"/>
              <a:buNone/>
              <a:defRPr/>
            </a:pPr>
            <a:r>
              <a:rPr altLang="en-US" b="0" baseline="0" cap="none" i="0" kern="1200" kumimoji="0" lang="zh-CN" noProof="0" normalizeH="0" spc="0" strike="noStrike" sz="1800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charset="-122" panose="020b0503020204020204" pitchFamily="34" typeface="微软雅黑"/>
                <a:ea charset="-122" panose="020b0503020204020204" pitchFamily="34" typeface="微软雅黑"/>
                <a:cs charset="-122" panose="020b0503020204020204" pitchFamily="34" typeface="微软雅黑"/>
              </a:rPr>
              <a:t>在遵守安全生产管理的前提下，坚持原则不盲从；遇到违章指挥或与规程冲突的安排，应当场拒绝并同步上报调度与安监，说明风险点与相关条款依据；必要时申请现场复核，确保处置以安全为最高准则。</a:t>
            </a:r>
            <a:endParaRPr altLang="en-US" b="0" baseline="0" cap="none" i="0" kern="1200" kumimoji="0" lang="zh-CN" noProof="0" normalizeH="0" spc="0" strike="noStrike" sz="1800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charset="-122" panose="020b0503020204020204" pitchFamily="34" typeface="微软雅黑"/>
              <a:ea charset="-122" panose="020b0503020204020204" pitchFamily="34" typeface="微软雅黑"/>
              <a:cs charset="-122" panose="020b0503020204020204" pitchFamily="34" typeface="微软雅黑"/>
            </a:endParaRPr>
          </a:p>
        </p:txBody>
      </p:sp>
      <p:pic>
        <p:nvPicPr>
          <p:cNvPr descr="警告" id="24" name="图形 23"/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370071" y="274471"/>
            <a:ext cx="705800" cy="7058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 nodeType="clickPar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dur="500" id="7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8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1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1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fill="hold" grpId="0" id="12" nodeType="after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dur="500" id="14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5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fill="hold" id="16" nodeType="afterEffect" presetClass="entr" presetID="2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dur="500" id="18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9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fill="hold" grpId="0" id="20" nodeType="after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dur="500" id="22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23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fill="hold" grpId="0" id="24" nodeType="afterEffect" presetClass="entr" presetID="41" presetSubtype="0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dur="1" fill="hold" id="2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500" fill="hold" id="26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27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28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29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>
                                        <p:cTn dur="500" id="30" tmFilter="0,0; .5, 1; 1, 1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31" nodeType="clickPar">
                      <p:stCondLst>
                        <p:cond delay="indefinite"/>
                      </p:stCondLst>
                      <p:childTnLst>
                        <p:par>
                          <p:cTn fill="hold" id="32">
                            <p:stCondLst>
                              <p:cond delay="0"/>
                            </p:stCondLst>
                            <p:childTnLst>
                              <p:par>
                                <p:cTn fill="hold" id="33" nodeType="click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dur="500" id="35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36" nodeType="clickPar">
                      <p:stCondLst>
                        <p:cond delay="indefinite"/>
                      </p:stCondLst>
                      <p:childTnLst>
                        <p:par>
                          <p:cTn fill="hold" id="37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38" nodeType="click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dur="500" id="4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41" nodeType="clickPar">
                      <p:stCondLst>
                        <p:cond delay="indefinite"/>
                      </p:stCondLst>
                      <p:childTnLst>
                        <p:par>
                          <p:cTn fill="hold" id="42">
                            <p:stCondLst>
                              <p:cond delay="0"/>
                            </p:stCondLst>
                            <p:childTnLst>
                              <p:par>
                                <p:cTn fill="hold" id="43" nodeType="click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dur="500" id="45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46" nodeType="clickPar">
                      <p:stCondLst>
                        <p:cond delay="indefinite"/>
                      </p:stCondLst>
                      <p:childTnLst>
                        <p:par>
                          <p:cTn fill="hold" id="47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48" nodeType="click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dur="500" id="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8"/>
      <p:bldP animBg="1" grpId="0" spid="12"/>
      <p:bldP grpId="0" spid="13"/>
      <p:bldP grpId="0" spid="14"/>
      <p:bldP grpId="0" spid="19"/>
      <p:bldP grpId="0" spid="23"/>
    </p:bldLst>
  </p:timing>
</p:sld>
</file>

<file path=ppt/slides/slide12.xml><?xml version="1.0" encoding="utf-8"?>
<p:sld xmlns:p="http://schemas.openxmlformats.org/presentationml/2006/main" xmlns:a="http://schemas.openxmlformats.org/drawingml/2006/main" xmlns:a14="http://schemas.microsoft.com/office/drawing/2010/main" xmlns:m="http://schemas.openxmlformats.org/officeDocument/2006/math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r="http://schemas.openxmlformats.org/officeDocument/2006/relationships" xmlns:w="http://schemas.openxmlformats.org/wordprocessingml/2006/main" xmlns:wp="http://schemas.openxmlformats.org/drawingml/2006/wordprocessingDrawing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val="0"/>
              </a:ext>
            </a:extLst>
          </a:blip>
          <a:stretch>
            <a:fillRect/>
          </a:stretch>
        </p:blipFill>
        <p:spPr>
          <a:xfrm>
            <a:off x="0" y="6096"/>
            <a:ext cx="12192000" cy="6851904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0" y="0"/>
            <a:ext cx="12192000" cy="1143000"/>
          </a:xfrm>
          <a:prstGeom prst="rect">
            <a:avLst/>
          </a:prstGeom>
          <a:solidFill>
            <a:srgbClr val="3F48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>
            <a:defPPr>
              <a:defRPr lang="zh-CN"/>
            </a:defPPr>
            <a:lvl1pPr algn="l" defTabSz="914400" eaLnBrk="1" hangingPunct="1" latinLnBrk="0" marL="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9pPr>
          </a:lstStyle>
          <a:p>
            <a:pPr algn="ctr" defTabSz="914400" eaLnBrk="1" fontAlgn="auto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altLang="en-US" b="0" baseline="0" cap="none" i="0" kern="1200" kumimoji="0" lang="zh-CN" noProof="0" normalizeH="0" spc="0" strike="noStrike" sz="1800" u="none">
              <a:ln>
                <a:noFill/>
              </a:ln>
              <a:solidFill>
                <a:prstClr val="white"/>
              </a:solidFill>
              <a:effectLst/>
              <a:uLnTx/>
              <a:uFillTx/>
              <a:latin charset="-122" panose="00000500000000000000" pitchFamily="2" typeface="印品黑体"/>
              <a:ea charset="-122" panose="00000500000000000000" pitchFamily="2" typeface="印品黑体"/>
              <a:cs typeface="+mn-cs"/>
              <a:sym charset="-122" panose="00000500000000000000" pitchFamily="2" typeface="印品黑体"/>
            </a:endParaRPr>
          </a:p>
        </p:txBody>
      </p:sp>
      <p:sp>
        <p:nvSpPr>
          <p:cNvPr id="10" name="文本框 89"/>
          <p:cNvSpPr txBox="1">
            <a:spLocks noChangeArrowheads="1"/>
          </p:cNvSpPr>
          <p:nvPr/>
        </p:nvSpPr>
        <p:spPr bwMode="auto">
          <a:xfrm>
            <a:off x="1567815" y="206375"/>
            <a:ext cx="10462895" cy="475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>
                <a:solidFill>
                  <a:srgbClr val="FFFFFF"/>
                </a:solidFill>
              </a14:hiddenFill>
            </a:ext>
            <a:ext uri="{91240B29-F687-4F45-9708-019B960494DF}">
              <a14:hiddenLine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defTabSz="914400" eaLnBrk="1" hangingPunct="1" latinLnBrk="0" marL="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1pPr>
            <a:lvl2pPr algn="l" defTabSz="914400" eaLnBrk="1" hangingPunct="1" indent="-285750" latinLnBrk="0" marL="74295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2pPr>
            <a:lvl3pPr algn="l" defTabSz="914400" eaLnBrk="1" hangingPunct="1" indent="-228600" latinLnBrk="0" marL="11430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3pPr>
            <a:lvl4pPr algn="l" defTabSz="914400" eaLnBrk="1" hangingPunct="1" indent="-228600" latinLnBrk="0" marL="16002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4pPr>
            <a:lvl5pPr algn="l" defTabSz="914400" eaLnBrk="1" hangingPunct="1" indent="-228600" latinLnBrk="0" marL="20574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5pPr>
            <a:lvl6pPr algn="l" defTabSz="914400" eaLnBrk="1" fontAlgn="base" hangingPunct="1" indent="-228600" latinLnBrk="0" marL="25146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6pPr>
            <a:lvl7pPr algn="l" defTabSz="914400" eaLnBrk="1" fontAlgn="base" hangingPunct="1" indent="-228600" latinLnBrk="0" marL="29718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7pPr>
            <a:lvl8pPr algn="l" defTabSz="914400" eaLnBrk="1" fontAlgn="base" hangingPunct="1" indent="-228600" latinLnBrk="0" marL="34290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8pPr>
            <a:lvl9pPr algn="l" defTabSz="914400" eaLnBrk="1" fontAlgn="base" hangingPunct="1" indent="-228600" latinLnBrk="0" marL="38862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9pPr>
          </a:lstStyle>
          <a:p>
            <a:pPr algn="l" defTabSz="914400" eaLnBrk="1" fontAlgn="auto" hangingPunct="1" indent="0" latinLnBrk="0" lvl="0" marL="0" marR="0" rtl="0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altLang="en-US" b="1" baseline="0" cap="none" i="0" kern="1200" kumimoji="0" lang="zh-CN" noProof="0" normalizeH="0" spc="0" strike="noStrike" sz="2800" u="none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charset="-122" panose="00000500000000000000" pitchFamily="2" typeface="印品黑体"/>
                <a:ea charset="-122" panose="00000500000000000000" pitchFamily="2" typeface="印品黑体"/>
                <a:cs typeface="+mn-cs"/>
                <a:sym charset="-122" panose="00000500000000000000" pitchFamily="2" typeface="印品黑体"/>
              </a:rPr>
              <a:t>二、采煤机司机主要义务 </a:t>
            </a:r>
            <a:endParaRPr altLang="en-US" b="1" baseline="0" cap="none" i="0" kern="1200" kumimoji="0" lang="zh-CN" noProof="0" normalizeH="0" spc="0" strike="noStrike" sz="2800" u="none">
              <a:ln>
                <a:noFill/>
              </a:ln>
              <a:solidFill>
                <a:prstClr val="white"/>
              </a:solidFill>
              <a:effectLst/>
              <a:uLnTx/>
              <a:uFillTx/>
              <a:latin charset="-122" panose="00000500000000000000" pitchFamily="2" typeface="印品黑体"/>
              <a:ea charset="-122" panose="00000500000000000000" pitchFamily="2" typeface="印品黑体"/>
              <a:cs typeface="+mn-cs"/>
              <a:sym charset="-122" panose="00000500000000000000" pitchFamily="2" typeface="印品黑体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489690" y="647699"/>
            <a:ext cx="3691014" cy="337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>
                <a:solidFill>
                  <a:srgbClr val="FFFFFF"/>
                </a:solidFill>
              </a14:hiddenFill>
            </a:ext>
            <a:ext uri="{91240B29-F687-4F45-9708-019B960494DF}">
              <a14:hiddenLine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defTabSz="914400" eaLnBrk="1" hangingPunct="1" latinLnBrk="0" marL="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altLang="en-US" b="0" baseline="0" i="0" kumimoji="0" lang="zh-CN" noProof="0" spc="130" sz="160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charset="0" typeface="印品黑体"/>
                <a:ea charset="-122" panose="00000500000000000000" pitchFamily="2" typeface="印品黑体"/>
                <a:cs typeface="+mn-cs"/>
                <a:sym charset="-122" panose="00000500000000000000" pitchFamily="2" typeface="印品黑体"/>
              </a:rPr>
              <a:t>3. 正确佩戴和使用劳动防护用品</a:t>
            </a:r>
            <a:endParaRPr altLang="en-US" b="0" baseline="0" i="0" kumimoji="0" lang="zh-CN" noProof="0" spc="130" sz="1600">
              <a:ln>
                <a:noFill/>
              </a:ln>
              <a:solidFill>
                <a:prstClr val="white"/>
              </a:solidFill>
              <a:effectLst/>
              <a:uLnTx/>
              <a:uFillTx/>
              <a:latin charset="0" typeface="印品黑体"/>
              <a:ea charset="-122" panose="00000500000000000000" pitchFamily="2" typeface="印品黑体"/>
              <a:cs typeface="+mn-cs"/>
              <a:sym charset="-122" panose="00000500000000000000" pitchFamily="2" typeface="印品黑体"/>
            </a:endParaRPr>
          </a:p>
        </p:txBody>
      </p:sp>
      <p:cxnSp>
        <p:nvCxnSpPr>
          <p:cNvPr id="12" name="直接连接符 11"/>
          <p:cNvCxnSpPr/>
          <p:nvPr/>
        </p:nvCxnSpPr>
        <p:spPr>
          <a:xfrm flipH="1">
            <a:off x="1260585" y="144166"/>
            <a:ext cx="0" cy="836105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descr="4df5e58af8d67b416d9b522d322fa0e9" id="13" name="内容占位符 12" title="三我是文本|四我是长文本|五我是文本|六我是长文本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4"/>
          <a:srcRect b="6041" t="6041"/>
          <a:stretch>
            <a:fillRect/>
          </a:stretch>
        </p:blipFill>
        <p:spPr>
          <a:xfrm>
            <a:off x="1060821" y="1628795"/>
            <a:ext cx="3354567" cy="4425173"/>
          </a:xfrm>
          <a:custGeom>
            <a:gdLst>
              <a:gd fmla="*/ 0 w 3581400" name="connisteX0"/>
              <a:gd fmla="*/ 203200 h 4724400" name="connsiteY0"/>
              <a:gd fmla="*/ 203200 w 3581400" name="connisteX1"/>
              <a:gd fmla="*/ 0 h 4724400" name="connsiteY1"/>
              <a:gd fmla="*/ 3581400 w 3581400" name="connisteX2"/>
              <a:gd fmla="*/ 0 h 4724400" name="connsiteY2"/>
              <a:gd fmla="*/ 3581400 w 3581400" name="connisteX3"/>
              <a:gd fmla="*/ 4724400 h 4724400" name="connsiteY3"/>
              <a:gd fmla="*/ 203200 w 3581400" name="connisteX4"/>
              <a:gd fmla="*/ 4724400 h 4724400" name="connsiteY4"/>
              <a:gd fmla="*/ 0 w 3581400" name="connisteX5"/>
              <a:gd fmla="*/ 4521200 h 4724400" name="connsiteY5"/>
              <a:gd fmla="*/ 0 w 3581400" name="connisteX6"/>
              <a:gd fmla="*/ 203200 h 4724400" name="connsiteY6"/>
            </a:gdLst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b="0" l="0" r="0" t="0"/>
            <a:pathLst>
              <a:path h="4724400" w="3581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581400" y="0"/>
                </a:lnTo>
                <a:lnTo>
                  <a:pt x="3581400" y="4724400"/>
                </a:lnTo>
                <a:lnTo>
                  <a:pt x="203200" y="4724400"/>
                </a:lnTo>
                <a:cubicBezTo>
                  <a:pt x="90976" y="4724400"/>
                  <a:pt x="0" y="4633424"/>
                  <a:pt x="0" y="4521200"/>
                </a:cubicBezTo>
                <a:lnTo>
                  <a:pt x="0" y="203200"/>
                </a:lnTo>
                <a:close/>
              </a:path>
            </a:pathLst>
          </a:custGeom>
        </p:spPr>
      </p:pic>
      <p:sp>
        <p:nvSpPr>
          <p:cNvPr id="14" name="文本占位符 4"/>
          <p:cNvSpPr txBox="1"/>
          <p:nvPr>
            <p:custDataLst>
              <p:tags r:id="rId6"/>
            </p:custDataLst>
          </p:nvPr>
        </p:nvSpPr>
        <p:spPr>
          <a:xfrm>
            <a:off x="4538114" y="1826633"/>
            <a:ext cx="7055172" cy="406400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zh-CN"/>
            </a:defPPr>
            <a:lvl1pPr algn="l" defTabSz="914400" eaLnBrk="1" hangingPunct="1" indent="-228600" latinLnBrk="0" marL="228600" rtl="0">
              <a:lnSpc>
                <a:spcPct val="90000"/>
              </a:lnSpc>
              <a:spcBef>
                <a:spcPts val="1000"/>
              </a:spcBef>
              <a:buFont charset="0" pitchFamily="34" typeface="Arial"/>
              <a:buChar char="•"/>
              <a:defRPr kern="1200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indent="-228600" latinLnBrk="0" marL="6858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indent="-228600" latinLnBrk="0" marL="11430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indent="-228600" latinLnBrk="0" marL="16002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indent="-228600" latinLnBrk="0" marL="20574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indent="-228600" latinLnBrk="0" marL="25146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indent="-228600" latinLnBrk="0" marL="29718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indent="-228600" latinLnBrk="0" marL="34290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indent="-228600" latinLnBrk="0" marL="38862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4400" eaLnBrk="1" fontAlgn="auto" hangingPunct="1" indent="0" latinLnBrk="0" lvl="0" marL="0" marR="0" rtl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charset="0" pitchFamily="34" typeface="Arial"/>
              <a:buNone/>
              <a:defRPr/>
            </a:pPr>
            <a:r>
              <a:rPr altLang="en-US" b="1" baseline="0" cap="none" i="0" kern="1200" kumimoji="0" lang="zh-CN" noProof="0" normalizeH="0" spc="0" strike="noStrike" sz="2000" u="none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charset="-122" panose="020b0503020204020204" pitchFamily="34" typeface="微软雅黑"/>
                <a:ea charset="-122" panose="020b0503020204020204" pitchFamily="34" typeface="微软雅黑"/>
                <a:cs typeface="+mn-cs"/>
              </a:rPr>
              <a:t>规范佩戴防尘口罩、安全帽、防滑手套</a:t>
            </a:r>
            <a:endParaRPr altLang="en-US" b="1" baseline="0" cap="none" i="0" kern="1200" kumimoji="0" lang="zh-CN" noProof="0" normalizeH="0" spc="0" strike="noStrike" sz="2000" u="none">
              <a:ln>
                <a:noFill/>
              </a:ln>
              <a:solidFill>
                <a:srgbClr val="C00000"/>
              </a:solidFill>
              <a:effectLst/>
              <a:uLnTx/>
              <a:uFillTx/>
              <a:latin charset="-122" panose="020b0503020204020204" pitchFamily="34" typeface="微软雅黑"/>
              <a:ea charset="-122" panose="020b0503020204020204" pitchFamily="34" typeface="微软雅黑"/>
              <a:cs typeface="+mn-cs"/>
            </a:endParaRPr>
          </a:p>
        </p:txBody>
      </p:sp>
      <p:sp>
        <p:nvSpPr>
          <p:cNvPr id="15" name="文本占位符 5"/>
          <p:cNvSpPr txBox="1"/>
          <p:nvPr>
            <p:custDataLst>
              <p:tags r:id="rId7"/>
            </p:custDataLst>
          </p:nvPr>
        </p:nvSpPr>
        <p:spPr>
          <a:xfrm>
            <a:off x="4538114" y="2209359"/>
            <a:ext cx="6477000" cy="1700220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algn="l" defTabSz="914400" eaLnBrk="1" hangingPunct="1" indent="-228600" latinLnBrk="0" marL="228600" rtl="0">
              <a:lnSpc>
                <a:spcPct val="90000"/>
              </a:lnSpc>
              <a:spcBef>
                <a:spcPts val="1000"/>
              </a:spcBef>
              <a:buFont charset="0" pitchFamily="34" typeface="Arial"/>
              <a:buChar char="•"/>
              <a:defRPr kern="1200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indent="-228600" latinLnBrk="0" marL="6858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indent="-228600" latinLnBrk="0" marL="11430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indent="-228600" latinLnBrk="0" marL="16002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indent="-228600" latinLnBrk="0" marL="20574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indent="-228600" latinLnBrk="0" marL="25146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indent="-228600" latinLnBrk="0" marL="29718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indent="-228600" latinLnBrk="0" marL="34290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indent="-228600" latinLnBrk="0" marL="38862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4400" eaLnBrk="1" fontAlgn="auto" hangingPunct="1" indent="0" latinLnBrk="0" lvl="0" marL="0" marR="0" rtl="0">
              <a:lnSpc>
                <a:spcPct val="15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charset="0" pitchFamily="34" typeface="Arial"/>
              <a:buNone/>
              <a:defRPr/>
            </a:pPr>
            <a:r>
              <a:rPr altLang="en-US" b="0" baseline="0" cap="none" i="0" kern="1200" kumimoji="0" lang="zh-CN" noProof="0" normalizeH="0" spc="0" strike="noStrike" sz="1800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charset="-122" panose="020b0503020204020204" pitchFamily="34" typeface="微软雅黑"/>
                <a:ea charset="-122" panose="020b0503020204020204" pitchFamily="34" typeface="微软雅黑"/>
                <a:cs charset="-122" panose="020b0503020204020204" pitchFamily="34" typeface="微软雅黑"/>
              </a:rPr>
              <a:t>防尘口罩需按颗粒物等级正确选择并密合性检查，安全帽系紧下颌带，手套选择防滑耐磨材质；进入作业面前进行外观与有效性自检，严禁虚戴、替换不合格用品或在高风险工序中省略佩戴，以保障个人安全。</a:t>
            </a:r>
            <a:endParaRPr altLang="en-US" b="0" baseline="0" cap="none" i="0" kern="1200" kumimoji="0" lang="zh-CN" noProof="0" normalizeH="0" spc="0" strike="noStrike" sz="1800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charset="-122" panose="020b0503020204020204" pitchFamily="34" typeface="微软雅黑"/>
              <a:ea charset="-122" panose="020b0503020204020204" pitchFamily="34" typeface="微软雅黑"/>
              <a:cs charset="-122" panose="020b0503020204020204" pitchFamily="34" typeface="微软雅黑"/>
            </a:endParaRPr>
          </a:p>
        </p:txBody>
      </p:sp>
      <p:sp>
        <p:nvSpPr>
          <p:cNvPr id="16" name="文本占位符 6"/>
          <p:cNvSpPr txBox="1"/>
          <p:nvPr>
            <p:custDataLst>
              <p:tags r:id="rId8"/>
            </p:custDataLst>
          </p:nvPr>
        </p:nvSpPr>
        <p:spPr>
          <a:xfrm>
            <a:off x="4542173" y="4177935"/>
            <a:ext cx="6477000" cy="406400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algn="l" defTabSz="914400" eaLnBrk="1" hangingPunct="1" indent="-228600" latinLnBrk="0" marL="228600" rtl="0">
              <a:lnSpc>
                <a:spcPct val="90000"/>
              </a:lnSpc>
              <a:spcBef>
                <a:spcPts val="1000"/>
              </a:spcBef>
              <a:buFont charset="0" pitchFamily="34" typeface="Arial"/>
              <a:buChar char="•"/>
              <a:defRPr kern="1200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indent="-228600" latinLnBrk="0" marL="6858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indent="-228600" latinLnBrk="0" marL="11430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indent="-228600" latinLnBrk="0" marL="16002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indent="-228600" latinLnBrk="0" marL="20574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indent="-228600" latinLnBrk="0" marL="25146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indent="-228600" latinLnBrk="0" marL="29718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indent="-228600" latinLnBrk="0" marL="34290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indent="-228600" latinLnBrk="0" marL="38862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4400" eaLnBrk="1" fontAlgn="auto" hangingPunct="1" indent="0" latinLnBrk="0" lvl="0" marL="0" marR="0" rtl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charset="0" pitchFamily="34" typeface="Arial"/>
              <a:buNone/>
              <a:defRPr/>
            </a:pPr>
            <a:r>
              <a:rPr altLang="en-US" b="1" baseline="0" cap="none" i="0" kern="1200" kumimoji="0" lang="zh-CN" noProof="0" normalizeH="0" spc="0" strike="noStrike" sz="2000" u="none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charset="-122" panose="020b0503020204020204" pitchFamily="34" typeface="微软雅黑"/>
                <a:ea charset="-122" panose="020b0503020204020204" pitchFamily="34" typeface="微软雅黑"/>
                <a:cs typeface="+mn-cs"/>
              </a:rPr>
              <a:t>使用防护栏与防护装置</a:t>
            </a:r>
            <a:endParaRPr altLang="en-US" b="1" baseline="0" cap="none" i="0" kern="1200" kumimoji="0" lang="zh-CN" noProof="0" normalizeH="0" spc="0" strike="noStrike" sz="2000" u="none">
              <a:ln>
                <a:noFill/>
              </a:ln>
              <a:solidFill>
                <a:srgbClr val="C00000"/>
              </a:solidFill>
              <a:effectLst/>
              <a:uLnTx/>
              <a:uFillTx/>
              <a:latin charset="-122" panose="020b0503020204020204" pitchFamily="34" typeface="微软雅黑"/>
              <a:ea charset="-122" panose="020b0503020204020204" pitchFamily="34" typeface="微软雅黑"/>
              <a:cs typeface="+mn-cs"/>
            </a:endParaRPr>
          </a:p>
        </p:txBody>
      </p:sp>
      <p:sp>
        <p:nvSpPr>
          <p:cNvPr id="17" name="文本占位符 7"/>
          <p:cNvSpPr txBox="1"/>
          <p:nvPr>
            <p:custDataLst>
              <p:tags r:id="rId9"/>
            </p:custDataLst>
          </p:nvPr>
        </p:nvSpPr>
        <p:spPr>
          <a:xfrm>
            <a:off x="4542173" y="4593212"/>
            <a:ext cx="6477000" cy="1313648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algn="l" defTabSz="914400" eaLnBrk="1" hangingPunct="1" indent="-228600" latinLnBrk="0" marL="228600" rtl="0">
              <a:lnSpc>
                <a:spcPct val="90000"/>
              </a:lnSpc>
              <a:spcBef>
                <a:spcPts val="1000"/>
              </a:spcBef>
              <a:buFont charset="0" pitchFamily="34" typeface="Arial"/>
              <a:buChar char="•"/>
              <a:defRPr kern="1200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indent="-228600" latinLnBrk="0" marL="6858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indent="-228600" latinLnBrk="0" marL="11430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indent="-228600" latinLnBrk="0" marL="16002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indent="-228600" latinLnBrk="0" marL="20574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indent="-228600" latinLnBrk="0" marL="25146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indent="-228600" latinLnBrk="0" marL="29718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indent="-228600" latinLnBrk="0" marL="34290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indent="-228600" latinLnBrk="0" marL="38862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4400" eaLnBrk="1" fontAlgn="auto" hangingPunct="1" indent="0" latinLnBrk="0" lvl="0" marL="0" marR="0" rtl="0">
              <a:lnSpc>
                <a:spcPct val="15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charset="0" pitchFamily="34" typeface="Arial"/>
              <a:buNone/>
              <a:defRPr/>
            </a:pPr>
            <a:r>
              <a:rPr altLang="en-US" b="0" baseline="0" cap="none" i="0" kern="1200" kumimoji="0" lang="zh-CN" noProof="0" normalizeH="0" spc="0" strike="noStrike" sz="1800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charset="-122" panose="020b0503020204020204" pitchFamily="34" typeface="微软雅黑"/>
                <a:ea charset="-122" panose="020b0503020204020204" pitchFamily="34" typeface="微软雅黑"/>
                <a:cs charset="-122" panose="020b0503020204020204" pitchFamily="34" typeface="微软雅黑"/>
              </a:rPr>
              <a:t>采煤机与输送设备周边的防护栏、隔离板及急停装置必须保持完好并按规定使用；作业前检查安装位置与固定状态，作业中保持安全距离与可视范围，防止飞溅、卷入或误触旋转部件，提高现场本质安全水平。</a:t>
            </a:r>
            <a:endParaRPr altLang="en-US" b="0" baseline="0" cap="none" i="0" kern="1200" kumimoji="0" lang="zh-CN" noProof="0" normalizeH="0" spc="0" strike="noStrike" sz="1800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charset="-122" panose="020b0503020204020204" pitchFamily="34" typeface="微软雅黑"/>
              <a:ea charset="-122" panose="020b0503020204020204" pitchFamily="34" typeface="微软雅黑"/>
              <a:cs charset="-122" panose="020b0503020204020204" pitchFamily="34" typeface="微软雅黑"/>
            </a:endParaRPr>
          </a:p>
        </p:txBody>
      </p:sp>
      <p:pic>
        <p:nvPicPr>
          <p:cNvPr descr="警告" id="18" name="图形 17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70071" y="274471"/>
            <a:ext cx="705800" cy="7058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 nodeType="clickPar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dur="500" id="7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8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fill="hold" id="9" nodeType="afterEffect" presetClass="entr" presetID="2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dur="500" id="11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2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fill="hold" grpId="0" id="13" nodeType="after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dur="500" id="15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6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fill="hold" grpId="0" id="17" nodeType="afterEffect" presetClass="entr" presetID="41" presetSubtype="0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dur="1" fill="hold" id="1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500" fill="hold" id="19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2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21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22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>
                                        <p:cTn dur="500" id="23" tmFilter="0,0; .5, 1; 1, 1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4" nodeType="clickPar">
                      <p:stCondLst>
                        <p:cond delay="indefinite"/>
                      </p:stCondLst>
                      <p:childTnLst>
                        <p:par>
                          <p:cTn fill="hold" id="25">
                            <p:stCondLst>
                              <p:cond delay="0"/>
                            </p:stCondLst>
                            <p:childTnLst>
                              <p:par>
                                <p:cTn fill="hold" id="26" nodeType="click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500" fill="hold" id="28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29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>
                                        <p:cTn dur="500" id="3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31" nodeType="withEffect" presetClass="entr" presetID="2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dur="500" id="33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34" nodeType="clickPar">
                      <p:stCondLst>
                        <p:cond delay="indefinite"/>
                      </p:stCondLst>
                      <p:childTnLst>
                        <p:par>
                          <p:cTn fill="hold" id="35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36" nodeType="clickEffect" presetClass="entr" presetID="2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dur="500" id="38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39" nodeType="clickPar">
                      <p:stCondLst>
                        <p:cond delay="indefinite"/>
                      </p:stCondLst>
                      <p:childTnLst>
                        <p:par>
                          <p:cTn fill="hold" id="40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41" nodeType="clickEffect" presetClass="entr" presetID="2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dur="500" id="43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44" nodeType="clickPar">
                      <p:stCondLst>
                        <p:cond delay="indefinite"/>
                      </p:stCondLst>
                      <p:childTnLst>
                        <p:par>
                          <p:cTn fill="hold" id="45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46" nodeType="clickEffect" presetClass="entr" presetID="2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dur="500" id="48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animBg="1" grpId="0" spid="9"/>
      <p:bldP grpId="0" spid="10"/>
      <p:bldP grpId="0" spid="11"/>
      <p:bldP grpId="0" spid="14"/>
      <p:bldP grpId="0" spid="15"/>
      <p:bldP grpId="0" spid="16"/>
      <p:bldP grpId="0" spid="17"/>
    </p:bldLst>
  </p:timing>
</p:sld>
</file>

<file path=ppt/slides/slide13.xml><?xml version="1.0" encoding="utf-8"?>
<p:sld xmlns:p="http://schemas.openxmlformats.org/presentationml/2006/main" xmlns:a="http://schemas.openxmlformats.org/drawingml/2006/main" xmlns:a14="http://schemas.microsoft.com/office/drawing/2010/main" xmlns:m="http://schemas.openxmlformats.org/officeDocument/2006/math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r="http://schemas.openxmlformats.org/officeDocument/2006/relationships" xmlns:w="http://schemas.openxmlformats.org/wordprocessingml/2006/main" xmlns:wp="http://schemas.openxmlformats.org/drawingml/2006/wordprocessingDrawing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文本框 1"/>
          <p:cNvSpPr txBox="1"/>
          <p:nvPr/>
        </p:nvSpPr>
        <p:spPr>
          <a:xfrm>
            <a:off x="1055370" y="1130935"/>
            <a:ext cx="8798560" cy="584775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>
            <a:defPPr>
              <a:defRPr lang="zh-CN"/>
            </a:defPPr>
            <a:lvl1pPr algn="l" defTabSz="914400" eaLnBrk="1" hangingPunct="1" latinLnBrk="0" marL="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altLang="zh-CN" lang="en-US" sz="3200">
                <a:solidFill>
                  <a:srgbClr val="17456C"/>
                </a:solidFill>
                <a:latin charset="-122" panose="02010600030101010101" typeface="庞门正道标题体"/>
                <a:ea charset="-122" panose="02010600030101010101" typeface="庞门正道标题体"/>
              </a:rPr>
              <a:t>1.</a:t>
            </a:r>
            <a:r>
              <a:rPr altLang="en-US" lang="zh-CN" sz="3200">
                <a:solidFill>
                  <a:srgbClr val="17456C"/>
                </a:solidFill>
                <a:latin charset="-122" panose="02010600030101010101" typeface="庞门正道标题体"/>
                <a:ea charset="-122" panose="02010600030101010101" typeface="庞门正道标题体"/>
              </a:rPr>
              <a:t>“安全第一”：优先保障生命安全</a:t>
            </a:r>
            <a:endParaRPr altLang="en-US" lang="zh-CN" sz="3200">
              <a:solidFill>
                <a:srgbClr val="17456C"/>
              </a:solidFill>
              <a:latin charset="-122" panose="02010600030101010101" typeface="庞门正道标题体"/>
              <a:ea charset="-122" panose="02010600030101010101" typeface="庞门正道标题体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val="0"/>
              </a:ext>
            </a:extLst>
          </a:blip>
          <a:stretch>
            <a:fillRect/>
          </a:stretch>
        </p:blipFill>
        <p:spPr>
          <a:xfrm>
            <a:off x="0" y="6096"/>
            <a:ext cx="12192000" cy="6851904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0" y="0"/>
            <a:ext cx="12192000" cy="1143000"/>
          </a:xfrm>
          <a:prstGeom prst="rect">
            <a:avLst/>
          </a:prstGeom>
          <a:solidFill>
            <a:srgbClr val="3F48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>
            <a:defPPr>
              <a:defRPr lang="zh-CN"/>
            </a:defPPr>
            <a:lvl1pPr algn="l" defTabSz="914400" eaLnBrk="1" hangingPunct="1" latinLnBrk="0" marL="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9pPr>
          </a:lstStyle>
          <a:p>
            <a:pPr algn="ctr" defTabSz="914400" eaLnBrk="1" fontAlgn="auto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altLang="en-US" b="0" baseline="0" cap="none" i="0" kern="1200" kumimoji="0" lang="zh-CN" noProof="0" normalizeH="0" spc="0" strike="noStrike" sz="1800" u="none">
              <a:ln>
                <a:noFill/>
              </a:ln>
              <a:solidFill>
                <a:prstClr val="white"/>
              </a:solidFill>
              <a:effectLst/>
              <a:uLnTx/>
              <a:uFillTx/>
              <a:latin charset="-122" panose="00000500000000000000" pitchFamily="2" typeface="印品黑体"/>
              <a:ea charset="-122" panose="00000500000000000000" pitchFamily="2" typeface="印品黑体"/>
              <a:cs typeface="+mn-cs"/>
              <a:sym charset="-122" panose="00000500000000000000" pitchFamily="2" typeface="印品黑体"/>
            </a:endParaRPr>
          </a:p>
        </p:txBody>
      </p:sp>
      <p:sp>
        <p:nvSpPr>
          <p:cNvPr id="13" name="文本框 89"/>
          <p:cNvSpPr txBox="1">
            <a:spLocks noChangeArrowheads="1"/>
          </p:cNvSpPr>
          <p:nvPr/>
        </p:nvSpPr>
        <p:spPr bwMode="auto">
          <a:xfrm>
            <a:off x="1498600" y="206375"/>
            <a:ext cx="10535920" cy="45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>
                <a:solidFill>
                  <a:srgbClr val="FFFFFF"/>
                </a:solidFill>
              </a14:hiddenFill>
            </a:ext>
            <a:ext uri="{91240B29-F687-4F45-9708-019B960494DF}">
              <a14:hiddenLine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>
            <a:defPPr>
              <a:defRPr lang="zh-CN"/>
            </a:defPPr>
            <a:lvl1pPr algn="l" defTabSz="914400" eaLnBrk="1" hangingPunct="1" latinLnBrk="0" marL="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1pPr>
            <a:lvl2pPr algn="l" defTabSz="914400" eaLnBrk="1" hangingPunct="1" indent="-285750" latinLnBrk="0" marL="74295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2pPr>
            <a:lvl3pPr algn="l" defTabSz="914400" eaLnBrk="1" hangingPunct="1" indent="-228600" latinLnBrk="0" marL="11430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3pPr>
            <a:lvl4pPr algn="l" defTabSz="914400" eaLnBrk="1" hangingPunct="1" indent="-228600" latinLnBrk="0" marL="16002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4pPr>
            <a:lvl5pPr algn="l" defTabSz="914400" eaLnBrk="1" hangingPunct="1" indent="-228600" latinLnBrk="0" marL="20574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5pPr>
            <a:lvl6pPr algn="l" defTabSz="914400" eaLnBrk="1" fontAlgn="base" hangingPunct="1" indent="-228600" latinLnBrk="0" marL="25146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6pPr>
            <a:lvl7pPr algn="l" defTabSz="914400" eaLnBrk="1" fontAlgn="base" hangingPunct="1" indent="-228600" latinLnBrk="0" marL="29718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7pPr>
            <a:lvl8pPr algn="l" defTabSz="914400" eaLnBrk="1" fontAlgn="base" hangingPunct="1" indent="-228600" latinLnBrk="0" marL="34290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8pPr>
            <a:lvl9pPr algn="l" defTabSz="914400" eaLnBrk="1" fontAlgn="base" hangingPunct="1" indent="-228600" latinLnBrk="0" marL="38862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9pPr>
          </a:lstStyle>
          <a:p>
            <a:pPr algn="l" defTabSz="914400" eaLnBrk="1" fontAlgn="auto" hangingPunct="1" indent="0" latinLnBrk="0" lvl="0" marL="0" marR="0" rtl="0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altLang="en-US" b="1" baseline="0" cap="none" i="0" kern="1200" kumimoji="0" lang="zh-CN" noProof="0" normalizeH="0" spc="0" strike="noStrike" sz="2800" u="none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charset="-122" panose="00000500000000000000" pitchFamily="2" typeface="印品黑体"/>
                <a:ea charset="-122" panose="00000500000000000000" pitchFamily="2" typeface="印品黑体"/>
                <a:cs typeface="+mn-cs"/>
                <a:sym charset="-122" panose="00000500000000000000" pitchFamily="2" typeface="印品黑体"/>
              </a:rPr>
              <a:t>二、采煤机司机主要义务</a:t>
            </a:r>
            <a:endParaRPr altLang="en-US" b="1" baseline="0" cap="none" i="0" kern="1200" kumimoji="0" lang="zh-CN" noProof="0" normalizeH="0" spc="0" strike="noStrike" sz="2800" u="none">
              <a:ln>
                <a:noFill/>
              </a:ln>
              <a:solidFill>
                <a:prstClr val="white"/>
              </a:solidFill>
              <a:effectLst/>
              <a:uLnTx/>
              <a:uFillTx/>
              <a:latin charset="-122" panose="00000500000000000000" pitchFamily="2" typeface="印品黑体"/>
              <a:ea charset="-122" panose="00000500000000000000" pitchFamily="2" typeface="印品黑体"/>
              <a:cs typeface="+mn-cs"/>
              <a:sym charset="-122" panose="00000500000000000000" pitchFamily="2" typeface="印品黑体"/>
            </a:endParaRPr>
          </a:p>
          <a:p>
            <a:pPr algn="l" defTabSz="914400" eaLnBrk="1" fontAlgn="auto" hangingPunct="1" indent="0" latinLnBrk="0" lvl="0" marL="0" marR="0" rtl="0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altLang="en-US" b="1" baseline="0" cap="none" i="0" kern="1200" kumimoji="0" lang="zh-CN" noProof="0" normalizeH="0" spc="0" strike="noStrike" sz="2800" u="none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charset="-122" panose="00000500000000000000" pitchFamily="2" typeface="印品黑体"/>
                <a:ea charset="-122" panose="00000500000000000000" pitchFamily="2" typeface="印品黑体"/>
                <a:cs typeface="+mn-cs"/>
                <a:sym charset="-122" panose="00000500000000000000" pitchFamily="2" typeface="印品黑体"/>
              </a:rPr>
              <a:t> </a:t>
            </a:r>
            <a:endParaRPr altLang="en-US" b="1" baseline="0" cap="none" i="0" kern="1200" kumimoji="0" lang="zh-CN" noProof="0" normalizeH="0" spc="0" strike="noStrike" sz="2800" u="none">
              <a:ln>
                <a:noFill/>
              </a:ln>
              <a:solidFill>
                <a:prstClr val="white"/>
              </a:solidFill>
              <a:effectLst/>
              <a:uLnTx/>
              <a:uFillTx/>
              <a:latin charset="-122" panose="00000500000000000000" pitchFamily="2" typeface="印品黑体"/>
              <a:ea charset="-122" panose="00000500000000000000" pitchFamily="2" typeface="印品黑体"/>
              <a:cs typeface="+mn-cs"/>
              <a:sym charset="-122" panose="00000500000000000000" pitchFamily="2" typeface="印品黑体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498600" y="647700"/>
            <a:ext cx="10589260" cy="3327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>
                <a:solidFill>
                  <a:srgbClr val="FFFFFF"/>
                </a:solidFill>
              </a14:hiddenFill>
            </a:ext>
            <a:ext uri="{91240B29-F687-4F45-9708-019B960494DF}">
              <a14:hiddenLine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>
            <a:defPPr>
              <a:defRPr lang="zh-CN"/>
            </a:defPPr>
            <a:lvl1pPr algn="l" defTabSz="914400" eaLnBrk="1" hangingPunct="1" latinLnBrk="0" marL="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altLang="en-US" b="0" baseline="0" i="0" kumimoji="0" lang="zh-CN" noProof="0" spc="130" sz="160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charset="0" typeface="印品黑体"/>
                <a:ea charset="-122" panose="00000500000000000000" pitchFamily="2" typeface="印品黑体"/>
                <a:cs typeface="+mn-cs"/>
                <a:sym charset="-122" panose="00000500000000000000" pitchFamily="2" typeface="印品黑体"/>
              </a:rPr>
              <a:t>4. 发现事故隐患及时报告并参与抢险</a:t>
            </a:r>
            <a:endParaRPr altLang="en-US" b="0" baseline="0" i="0" kumimoji="0" lang="zh-CN" noProof="0" spc="130" sz="1600">
              <a:ln>
                <a:noFill/>
              </a:ln>
              <a:solidFill>
                <a:prstClr val="white"/>
              </a:solidFill>
              <a:effectLst/>
              <a:uLnTx/>
              <a:uFillTx/>
              <a:latin charset="0" typeface="印品黑体"/>
              <a:ea charset="-122" panose="00000500000000000000" pitchFamily="2" typeface="印品黑体"/>
              <a:cs typeface="+mn-cs"/>
              <a:sym charset="-122" panose="00000500000000000000" pitchFamily="2" typeface="印品黑体"/>
            </a:endParaRPr>
          </a:p>
        </p:txBody>
      </p:sp>
      <p:cxnSp>
        <p:nvCxnSpPr>
          <p:cNvPr id="15" name="直接连接符 14"/>
          <p:cNvCxnSpPr/>
          <p:nvPr/>
        </p:nvCxnSpPr>
        <p:spPr>
          <a:xfrm flipH="1">
            <a:off x="1260585" y="144166"/>
            <a:ext cx="0" cy="836105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descr="警告" id="24" name="图形 23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0071" y="274471"/>
            <a:ext cx="705800" cy="705800"/>
          </a:xfrm>
          <a:prstGeom prst="rect">
            <a:avLst/>
          </a:prstGeom>
        </p:spPr>
      </p:pic>
      <p:grpSp>
        <p:nvGrpSpPr>
          <p:cNvPr id="25" name="组合 24"/>
          <p:cNvGrpSpPr/>
          <p:nvPr/>
        </p:nvGrpSpPr>
        <p:grpSpPr>
          <a:xfrm>
            <a:off x="3295650" y="1536700"/>
            <a:ext cx="6324600" cy="4572000"/>
            <a:chOff x="960" y="2640"/>
            <a:chExt cx="9960" cy="7200"/>
          </a:xfrm>
        </p:grpSpPr>
      </p:grpSp>
      <p:grpSp>
        <p:nvGrpSpPr>
          <p:cNvPr id="1025" name="组合 1024"/>
          <p:cNvGrpSpPr/>
          <p:nvPr/>
        </p:nvGrpSpPr>
        <p:grpSpPr>
          <a:xfrm>
            <a:off x="3295650" y="1536700"/>
            <a:ext cx="6324600" cy="4572000"/>
            <a:chExt cx="21600" cy="21600"/>
          </a:xfrm>
        </p:grpSpPr>
      </p:grpSp>
      <p:grpSp>
        <p:nvGrpSpPr>
          <p:cNvPr id="10" name="组合 9"/>
          <p:cNvGrpSpPr/>
          <p:nvPr/>
        </p:nvGrpSpPr>
        <p:grpSpPr>
          <a:xfrm>
            <a:off x="609600" y="1524000"/>
            <a:ext cx="10972800" cy="1778000"/>
            <a:chOff x="960" y="2400"/>
            <a:chExt cx="17280" cy="2800"/>
          </a:xfrm>
        </p:grpSpPr>
      </p:grpSp>
      <p:grpSp>
        <p:nvGrpSpPr>
          <p:cNvPr id="2049" name="组合 2048"/>
          <p:cNvGrpSpPr/>
          <p:nvPr/>
        </p:nvGrpSpPr>
        <p:grpSpPr>
          <a:xfrm>
            <a:off x="609600" y="1524000"/>
            <a:ext cx="10972800" cy="1778000"/>
            <a:chOff x="960" y="2400"/>
            <a:chExt cx="17280" cy="2800"/>
          </a:xfrm>
        </p:grpSpPr>
      </p:grpSp>
      <p:grpSp>
        <p:nvGrpSpPr>
          <p:cNvPr id="3" name="组合 2"/>
          <p:cNvGrpSpPr/>
          <p:nvPr/>
        </p:nvGrpSpPr>
        <p:grpSpPr>
          <a:xfrm>
            <a:off x="609600" y="5130800"/>
            <a:ext cx="10972800" cy="1117600"/>
            <a:chOff x="960" y="8080"/>
            <a:chExt cx="17280" cy="1760"/>
          </a:xfrm>
        </p:grpSpPr>
      </p:grpSp>
      <p:grpSp>
        <p:nvGrpSpPr>
          <p:cNvPr id="17" name="组合 16"/>
          <p:cNvGrpSpPr/>
          <p:nvPr/>
        </p:nvGrpSpPr>
        <p:grpSpPr>
          <a:xfrm>
            <a:off x="609600" y="1524000"/>
            <a:ext cx="10972800" cy="4013200"/>
            <a:chOff x="960" y="2400"/>
            <a:chExt cx="17280" cy="6320"/>
          </a:xfrm>
        </p:grpSpPr>
        <p:pic>
          <p:nvPicPr>
            <p:cNvPr descr="86140a8a-0c65-484a-8065-18120d510778" id="4" name="内容占位符 10" title="三我是文本|四我是长文本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6"/>
            <a:srcRect b="1879" t="1879"/>
            <a:stretch>
              <a:fillRect/>
            </a:stretch>
          </p:blipFill>
          <p:spPr>
            <a:xfrm>
              <a:off x="960" y="2400"/>
              <a:ext cx="17280" cy="4960"/>
            </a:xfrm>
            <a:custGeom>
              <a:avLst>
                <a:gd fmla="val 0" name="connisteX0"/>
                <a:gd fmla="val 6451" name="connsiteY0"/>
                <a:gd fmla="val 1851" name="connisteX1"/>
                <a:gd fmla="val 0" name="connsiteY1"/>
                <a:gd fmla="val 98148" name="connisteX2"/>
                <a:gd fmla="val 0" name="connsiteY2"/>
                <a:gd fmla="val 100000" name="connisteX3"/>
                <a:gd fmla="val 6451" name="connsiteY3"/>
                <a:gd fmla="val 100000" name="connisteX4"/>
                <a:gd fmla="val 93548" name="connsiteY4"/>
                <a:gd fmla="val 98148" name="connisteX5"/>
                <a:gd fmla="val 100000" name="connsiteY5"/>
                <a:gd fmla="val 1851" name="connisteX6"/>
                <a:gd fmla="val 100000" name="connsiteY6"/>
                <a:gd fmla="val 0" name="connisteX7"/>
                <a:gd fmla="val 93548" name="connsiteY7"/>
                <a:gd fmla="val 0" name="connisteX8"/>
                <a:gd fmla="val 6451" name="connsiteY8"/>
              </a:avLst>
              <a:gdLst>
                <a:gd fmla="*/ 0 w 10972800" name="connisteX0-1"/>
                <a:gd fmla="*/ 203200 h 3149600" name="connsiteY0-2"/>
                <a:gd fmla="*/ 203200 w 10972800" name="connisteX1-3"/>
                <a:gd fmla="*/ 0 h 3149600" name="connsiteY1-4"/>
                <a:gd fmla="*/ 10769600 w 10972800" name="connisteX2-5"/>
                <a:gd fmla="*/ 0 h 3149600" name="connsiteY2-6"/>
                <a:gd fmla="*/ 10972800 w 10972800" name="connisteX3-7"/>
                <a:gd fmla="*/ 203200 h 3149600" name="connsiteY3-8"/>
                <a:gd fmla="*/ 10972800 w 10972800" name="connisteX4-9"/>
                <a:gd fmla="*/ 2946400 h 3149600" name="connsiteY4-10"/>
                <a:gd fmla="*/ 10769600 w 10972800" name="connisteX5-11"/>
                <a:gd fmla="*/ 3149600 h 3149600" name="connsiteY5-12"/>
                <a:gd fmla="*/ 203200 w 10972800" name="connisteX6-13"/>
                <a:gd fmla="*/ 3149600 h 3149600" name="connsiteY6-14"/>
                <a:gd fmla="*/ 0 w 10972800" name="connisteX7-15"/>
                <a:gd fmla="*/ 2946400 h 3149600" name="connsiteY7-16"/>
                <a:gd fmla="*/ 0 w 10972800" name="connisteX8-17"/>
                <a:gd fmla="*/ 203200 h 3149600" name="connsiteY8-18"/>
              </a:gdLst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  <a:cxn ang="0">
                  <a:pos x="connisteX0-1" y="connsiteY0-2"/>
                </a:cxn>
                <a:cxn ang="0">
                  <a:pos x="connisteX1-3" y="connsiteY1-4"/>
                </a:cxn>
                <a:cxn ang="0">
                  <a:pos x="connisteX2-5" y="connsiteY2-6"/>
                </a:cxn>
                <a:cxn ang="0">
                  <a:pos x="connisteX3-7" y="connsiteY3-8"/>
                </a:cxn>
                <a:cxn ang="0">
                  <a:pos x="connisteX4-9" y="connsiteY4-10"/>
                </a:cxn>
                <a:cxn ang="0">
                  <a:pos x="connisteX5-11" y="connsiteY5-12"/>
                </a:cxn>
                <a:cxn ang="0">
                  <a:pos x="connisteX6-13" y="connsiteY6-14"/>
                </a:cxn>
                <a:cxn ang="0">
                  <a:pos x="connisteX7-15" y="connsiteY7-16"/>
                </a:cxn>
                <a:cxn ang="0">
                  <a:pos x="connisteX8-17" y="connsiteY8-18"/>
                </a:cxn>
              </a:cxnLst>
              <a:rect b="b" l="l" r="r" t="t"/>
              <a:pathLst>
                <a:path h="3149600" w="10972800">
                  <a:moveTo>
                    <a:pt x="0" y="203200"/>
                  </a:moveTo>
                  <a:cubicBezTo>
                    <a:pt x="0" y="90976"/>
                    <a:pt x="90976" y="0"/>
                    <a:pt x="203200" y="0"/>
                  </a:cubicBezTo>
                  <a:lnTo>
                    <a:pt x="10769600" y="0"/>
                  </a:lnTo>
                  <a:cubicBezTo>
                    <a:pt x="10881824" y="0"/>
                    <a:pt x="10972800" y="90976"/>
                    <a:pt x="10972800" y="203200"/>
                  </a:cubicBezTo>
                  <a:lnTo>
                    <a:pt x="10972800" y="2946400"/>
                  </a:lnTo>
                  <a:cubicBezTo>
                    <a:pt x="10972800" y="3058624"/>
                    <a:pt x="10881824" y="3149600"/>
                    <a:pt x="10769600" y="3149600"/>
                  </a:cubicBezTo>
                  <a:lnTo>
                    <a:pt x="203200" y="3149600"/>
                  </a:lnTo>
                  <a:cubicBezTo>
                    <a:pt x="90976" y="3149600"/>
                    <a:pt x="0" y="3058624"/>
                    <a:pt x="0" y="2946400"/>
                  </a:cubicBezTo>
                  <a:lnTo>
                    <a:pt x="0" y="203200"/>
                  </a:lnTo>
                  <a:close/>
                </a:path>
                <a:path h="3149600" w="10972800">
                  <a:moveTo>
                    <a:pt x="0" y="203200"/>
                  </a:moveTo>
                  <a:cubicBezTo>
                    <a:pt x="0" y="90976"/>
                    <a:pt x="90976" y="0"/>
                    <a:pt x="203200" y="0"/>
                  </a:cubicBezTo>
                  <a:lnTo>
                    <a:pt x="10769600" y="0"/>
                  </a:lnTo>
                  <a:cubicBezTo>
                    <a:pt x="10881824" y="0"/>
                    <a:pt x="10972800" y="90976"/>
                    <a:pt x="10972800" y="203200"/>
                  </a:cubicBezTo>
                  <a:lnTo>
                    <a:pt x="10972800" y="2946400"/>
                  </a:lnTo>
                  <a:cubicBezTo>
                    <a:pt x="10972800" y="3058624"/>
                    <a:pt x="10881824" y="3149600"/>
                    <a:pt x="10769600" y="3149600"/>
                  </a:cubicBezTo>
                  <a:lnTo>
                    <a:pt x="203200" y="3149600"/>
                  </a:lnTo>
                  <a:cubicBezTo>
                    <a:pt x="90976" y="3149600"/>
                    <a:pt x="0" y="3058624"/>
                    <a:pt x="0" y="2946400"/>
                  </a:cubicBezTo>
                  <a:lnTo>
                    <a:pt x="0" y="20320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</p:spPr>
        </p:pic>
        <p:sp>
          <p:nvSpPr>
            <p:cNvPr id="8" name="文本占位符 4"/>
            <p:cNvSpPr>
              <a:spLocks noGrp="1"/>
            </p:cNvSpPr>
            <p:nvPr>
              <p:custDataLst>
                <p:tags r:id="rId8"/>
              </p:custDataLst>
            </p:nvPr>
          </p:nvSpPr>
          <p:spPr>
            <a:xfrm>
              <a:off x="1200" y="8080"/>
              <a:ext cx="17040" cy="640"/>
            </a:xfrm>
            <a:prstGeom prst="rect">
              <a:avLst/>
            </a:prstGeom>
            <a:noFill/>
          </p:spPr>
          <p:txBody>
            <a:bodyPr anchor="t" bIns="0" lIns="0" rIns="0" rtlCol="0" tIns="0" vert="horz">
              <a:normAutofit/>
            </a:bodyPr>
            <a:lstStyle>
              <a:defPPr>
                <a:defRPr lang="zh-CN"/>
              </a:defPPr>
              <a:lvl1pPr algn="l" defTabSz="914400" eaLnBrk="1" hangingPunct="1" indent="0" latinLnBrk="0" marL="0" rtl="0">
                <a:lnSpc>
                  <a:spcPct val="111000"/>
                </a:lnSpc>
                <a:spcBef>
                  <a:spcPct val="0"/>
                </a:spcBef>
                <a:spcAft>
                  <a:spcPct val="0"/>
                </a:spcAft>
                <a:buFont charset="0" pitchFamily="34" typeface="Arial"/>
                <a:buNone/>
                <a:defRPr b="0" kern="1200" spc="0" sz="24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1pPr>
              <a:lvl2pPr algn="l" defTabSz="914400" eaLnBrk="1" hangingPunct="1" indent="0" latinLnBrk="0" marL="685800" rtl="0">
                <a:lnSpc>
                  <a:spcPct val="13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pc="0" sz="20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2pPr>
              <a:lvl3pPr algn="l" defTabSz="914400" eaLnBrk="1" hangingPunct="1" indent="0" latinLnBrk="0" marL="1143000" rtl="0">
                <a:lnSpc>
                  <a:spcPct val="13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pc="0" sz="18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3pPr>
              <a:lvl4pPr algn="l" defTabSz="914400" eaLnBrk="1" hangingPunct="1" indent="0" latinLnBrk="0" marL="1600200" rtl="0">
                <a:lnSpc>
                  <a:spcPct val="13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pc="0" sz="18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4pPr>
              <a:lvl5pPr algn="l" defTabSz="914400" eaLnBrk="1" hangingPunct="1" indent="0" latinLnBrk="0" marL="2057400" rtl="0">
                <a:lnSpc>
                  <a:spcPct val="13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pc="0" sz="18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5pPr>
              <a:lvl6pPr algn="l" defTabSz="914400" eaLnBrk="1" hangingPunct="1" indent="-228600" latinLnBrk="0" marL="25146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algn="l" defTabSz="914400" eaLnBrk="1" hangingPunct="1" indent="-228600" latinLnBrk="0" marL="29718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algn="l" defTabSz="914400" eaLnBrk="1" hangingPunct="1" indent="-228600" latinLnBrk="0" marL="34290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algn="l" defTabSz="914400" eaLnBrk="1" hangingPunct="1" indent="-228600" latinLnBrk="0" marL="38862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altLang="en-US" b="1" lang="zh-CN" sz="2000">
                  <a:solidFill>
                    <a:srgbClr val="C00000"/>
                  </a:solidFill>
                  <a:latin charset="-122" panose="020b0503020204020204" pitchFamily="34" typeface="微软雅黑"/>
                  <a:ea charset="-122" panose="020b0503020204020204" pitchFamily="34" typeface="微软雅黑"/>
                </a:rPr>
                <a:t>发现隐患立即报告，安全前提下抢险</a:t>
              </a:r>
              <a:endParaRPr altLang="en-US" b="1" lang="zh-CN" sz="2000">
                <a:solidFill>
                  <a:srgbClr val="C00000"/>
                </a:solidFill>
                <a:latin charset="-122" panose="020b0503020204020204" pitchFamily="34" typeface="微软雅黑"/>
                <a:ea charset="-122" panose="020b0503020204020204" pitchFamily="34" typeface="微软雅黑"/>
              </a:endParaRPr>
            </a:p>
          </p:txBody>
        </p:sp>
      </p:grpSp>
      <p:sp>
        <p:nvSpPr>
          <p:cNvPr id="16" name="文本占位符 5"/>
          <p:cNvSpPr>
            <a:spLocks noGrp="1"/>
          </p:cNvSpPr>
          <p:nvPr>
            <p:custDataLst>
              <p:tags r:id="rId9"/>
            </p:custDataLst>
          </p:nvPr>
        </p:nvSpPr>
        <p:spPr>
          <a:xfrm>
            <a:off x="762000" y="5638800"/>
            <a:ext cx="10820400" cy="609600"/>
          </a:xfrm>
          <a:prstGeom prst="rect">
            <a:avLst/>
          </a:prstGeom>
          <a:noFill/>
        </p:spPr>
        <p:txBody>
          <a:bodyPr anchor="t" bIns="0" lIns="0" rIns="0" rtlCol="0" tIns="0" vert="horz">
            <a:normAutofit/>
          </a:bodyPr>
          <a:lstStyle>
            <a:defPPr>
              <a:defRPr lang="zh-CN"/>
            </a:defPPr>
            <a:lvl1pPr algn="l" defTabSz="914400" eaLnBrk="1" hangingPunct="1" indent="0" latinLnBrk="0" marL="0" rtl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charset="0" pitchFamily="34" typeface="Arial"/>
              <a:buNone/>
              <a:defRPr b="0" kern="1200" spc="0" sz="16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algn="l" defTabSz="914400" eaLnBrk="1" hangingPunct="1" indent="0" latinLnBrk="0" marL="685800" rtl="0">
              <a:lnSpc>
                <a:spcPct val="130000"/>
              </a:lnSpc>
              <a:spcBef>
                <a:spcPts val="500"/>
              </a:spcBef>
              <a:buFont charset="0" pitchFamily="34" typeface="Arial"/>
              <a:buChar char="•"/>
              <a:defRPr kern="1200" spc="0" sz="20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algn="l" defTabSz="914400" eaLnBrk="1" hangingPunct="1" indent="0" latinLnBrk="0" marL="1143000" rtl="0">
              <a:lnSpc>
                <a:spcPct val="130000"/>
              </a:lnSpc>
              <a:spcBef>
                <a:spcPts val="500"/>
              </a:spcBef>
              <a:buFont charset="0" pitchFamily="34" typeface="Arial"/>
              <a:buChar char="•"/>
              <a:defRPr kern="1200" spc="0" sz="18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algn="l" defTabSz="914400" eaLnBrk="1" hangingPunct="1" indent="0" latinLnBrk="0" marL="1600200" rtl="0">
              <a:lnSpc>
                <a:spcPct val="130000"/>
              </a:lnSpc>
              <a:spcBef>
                <a:spcPts val="500"/>
              </a:spcBef>
              <a:buFont charset="0" pitchFamily="34" typeface="Arial"/>
              <a:buChar char="•"/>
              <a:defRPr kern="1200" spc="0" sz="18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algn="l" defTabSz="914400" eaLnBrk="1" hangingPunct="1" indent="0" latinLnBrk="0" marL="2057400" rtl="0">
              <a:lnSpc>
                <a:spcPct val="130000"/>
              </a:lnSpc>
              <a:spcBef>
                <a:spcPts val="500"/>
              </a:spcBef>
              <a:buFont charset="0" pitchFamily="34" typeface="Arial"/>
              <a:buChar char="•"/>
              <a:defRPr kern="1200" spc="0" sz="18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algn="l" defTabSz="914400" eaLnBrk="1" hangingPunct="1" indent="-228600" latinLnBrk="0" marL="25146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indent="-228600" latinLnBrk="0" marL="29718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indent="-228600" latinLnBrk="0" marL="34290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indent="-228600" latinLnBrk="0" marL="38862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altLang="en-US" lang="zh-CN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charset="-122" panose="020b0503020204020204" pitchFamily="34" typeface="微软雅黑"/>
                <a:ea charset="-122" panose="020b0503020204020204" pitchFamily="34" typeface="微软雅黑"/>
              </a:rPr>
              <a:t>发现设备隐患或异常情况，应立即报告并在确保安全前提下参与抢险救灾。当发现如瓦斯特续超限、设备重大故障等超出自身处理能力的隐患时，采煤机司机必须立即停机，然后严格按照流程上报跟班队长或分管领导，严禁隐瞒隐患或自行冒险处置。</a:t>
            </a:r>
            <a:endParaRPr altLang="en-US" lang="zh-CN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charset="-122" panose="020b0503020204020204" pitchFamily="34" typeface="微软雅黑"/>
              <a:ea charset="-122" panose="020b0503020204020204" pitchFamily="34" typeface="微软雅黑"/>
            </a:endParaRPr>
          </a:p>
        </p:txBody>
      </p:sp>
      <p:grpSp>
        <p:nvGrpSpPr>
          <p:cNvPr id="3073" name="组合 3072"/>
          <p:cNvGrpSpPr/>
          <p:nvPr/>
        </p:nvGrpSpPr>
        <p:grpSpPr>
          <a:xfrm>
            <a:off x="609600" y="5130800"/>
            <a:ext cx="10972800" cy="1117600"/>
            <a:chOff x="960" y="8080"/>
            <a:chExt cx="17280" cy="1760"/>
          </a:xfrm>
        </p:grpSpPr>
      </p:grpSp>
    </p:spTree>
  </p:cSld>
  <p:clrMapOvr>
    <a:masterClrMapping/>
  </p:clrMapOvr>
  <p:transition/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 nodeType="clickPar">
                      <p:stCondLst>
                        <p:cond delay="indefinite"/>
                        <p:cond delay="0" evt="onBegin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7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8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fill="hold" grpId="0" id="9" nodeType="after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dur="500" id="11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2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fill="hold" id="13" nodeType="afterEffect" presetClass="entr" presetID="2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dur="500" id="15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6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fill="hold" grpId="0" id="17" nodeType="after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dur="500" id="19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20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fill="hold" grpId="0" id="21" nodeType="afterEffect" presetClass="entr" presetID="41" presetSubtype="0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dur="1" fill="hold" id="2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500" fill="hold" id="23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24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25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26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>
                                        <p:cTn dur="500" id="27" tmFilter="0,0; .5, 1; 1, 1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8" nodeType="clickPar">
                      <p:stCondLst>
                        <p:cond delay="indefinite"/>
                        <p:cond delay="0" evt="onBegin">
                          <p:tn val="27"/>
                        </p:cond>
                      </p:stCondLst>
                      <p:childTnLst>
                        <p:par>
                          <p:cTn fill="hold" id="29">
                            <p:stCondLst>
                              <p:cond delay="0"/>
                            </p:stCondLst>
                            <p:childTnLst>
                              <p:par>
                                <p:cTn fill="hold" id="30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32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33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34" nodeType="clickPar">
                      <p:stCondLst>
                        <p:cond delay="indefinite"/>
                        <p:cond delay="0" evt="onBegin">
                          <p:tn val="33"/>
                        </p:cond>
                      </p:stCondLst>
                      <p:childTnLst>
                        <p:par>
                          <p:cTn fill="hold" id="35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36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38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39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animBg="1" grpId="0" spid="12"/>
      <p:bldP grpId="0" spid="13"/>
      <p:bldP grpId="0" spid="14"/>
      <p:bldP grpId="0" spid="16"/>
    </p:bldLst>
  </p:timing>
</p:sld>
</file>

<file path=ppt/slides/slide14.xml><?xml version="1.0" encoding="utf-8"?>
<p:sld xmlns:p="http://schemas.openxmlformats.org/presentationml/2006/main" xmlns:a="http://schemas.openxmlformats.org/drawingml/2006/main" xmlns:a14="http://schemas.microsoft.com/office/drawing/2010/main" xmlns:m="http://schemas.openxmlformats.org/officeDocument/2006/math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r="http://schemas.openxmlformats.org/officeDocument/2006/relationships" xmlns:w="http://schemas.openxmlformats.org/wordprocessingml/2006/main" xmlns:wp="http://schemas.openxmlformats.org/drawingml/2006/wordprocessingDrawing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文本框 1"/>
          <p:cNvSpPr txBox="1"/>
          <p:nvPr/>
        </p:nvSpPr>
        <p:spPr>
          <a:xfrm>
            <a:off x="1055370" y="1130935"/>
            <a:ext cx="8798560" cy="584775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>
            <a:defPPr>
              <a:defRPr lang="zh-CN"/>
            </a:defPPr>
            <a:lvl1pPr algn="l" defTabSz="914400" eaLnBrk="1" hangingPunct="1" latinLnBrk="0" marL="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altLang="zh-CN" lang="en-US" sz="3200">
                <a:solidFill>
                  <a:srgbClr val="17456C"/>
                </a:solidFill>
                <a:latin charset="-122" panose="02010600030101010101" typeface="庞门正道标题体"/>
                <a:ea charset="-122" panose="02010600030101010101" typeface="庞门正道标题体"/>
              </a:rPr>
              <a:t>1.</a:t>
            </a:r>
            <a:r>
              <a:rPr altLang="en-US" lang="zh-CN" sz="3200">
                <a:solidFill>
                  <a:srgbClr val="17456C"/>
                </a:solidFill>
                <a:latin charset="-122" panose="02010600030101010101" typeface="庞门正道标题体"/>
                <a:ea charset="-122" panose="02010600030101010101" typeface="庞门正道标题体"/>
              </a:rPr>
              <a:t>“安全第一”：优先保障生命安全</a:t>
            </a:r>
            <a:endParaRPr altLang="en-US" lang="zh-CN" sz="3200">
              <a:solidFill>
                <a:srgbClr val="17456C"/>
              </a:solidFill>
              <a:latin charset="-122" panose="02010600030101010101" typeface="庞门正道标题体"/>
              <a:ea charset="-122" panose="02010600030101010101" typeface="庞门正道标题体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val="0"/>
              </a:ext>
            </a:extLst>
          </a:blip>
          <a:stretch>
            <a:fillRect/>
          </a:stretch>
        </p:blipFill>
        <p:spPr>
          <a:xfrm>
            <a:off x="0" y="-254"/>
            <a:ext cx="12192000" cy="6851904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0" y="0"/>
            <a:ext cx="12192000" cy="1143000"/>
          </a:xfrm>
          <a:prstGeom prst="rect">
            <a:avLst/>
          </a:prstGeom>
          <a:solidFill>
            <a:srgbClr val="3F48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>
            <a:defPPr>
              <a:defRPr lang="zh-CN"/>
            </a:defPPr>
            <a:lvl1pPr algn="l" defTabSz="914400" eaLnBrk="1" hangingPunct="1" latinLnBrk="0" marL="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9pPr>
          </a:lstStyle>
          <a:p>
            <a:pPr algn="ctr" defTabSz="914400" eaLnBrk="1" fontAlgn="auto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altLang="en-US" b="0" baseline="0" cap="none" i="0" kern="1200" kumimoji="0" lang="zh-CN" noProof="0" normalizeH="0" spc="0" strike="noStrike" sz="1800" u="none">
              <a:ln>
                <a:noFill/>
              </a:ln>
              <a:solidFill>
                <a:prstClr val="white"/>
              </a:solidFill>
              <a:effectLst/>
              <a:uLnTx/>
              <a:uFillTx/>
              <a:latin charset="-122" panose="00000500000000000000" pitchFamily="2" typeface="印品黑体"/>
              <a:ea charset="-122" panose="00000500000000000000" pitchFamily="2" typeface="印品黑体"/>
              <a:cs typeface="+mn-cs"/>
              <a:sym charset="-122" panose="00000500000000000000" pitchFamily="2" typeface="印品黑体"/>
            </a:endParaRPr>
          </a:p>
        </p:txBody>
      </p:sp>
      <p:sp>
        <p:nvSpPr>
          <p:cNvPr id="13" name="文本框 89"/>
          <p:cNvSpPr txBox="1">
            <a:spLocks noChangeArrowheads="1"/>
          </p:cNvSpPr>
          <p:nvPr/>
        </p:nvSpPr>
        <p:spPr bwMode="auto">
          <a:xfrm>
            <a:off x="1486535" y="206375"/>
            <a:ext cx="10630535" cy="475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>
                <a:solidFill>
                  <a:srgbClr val="FFFFFF"/>
                </a:solidFill>
              </a14:hiddenFill>
            </a:ext>
            <a:ext uri="{91240B29-F687-4F45-9708-019B960494DF}">
              <a14:hiddenLine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defTabSz="914400" eaLnBrk="1" hangingPunct="1" latinLnBrk="0" marL="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1pPr>
            <a:lvl2pPr algn="l" defTabSz="914400" eaLnBrk="1" hangingPunct="1" indent="-285750" latinLnBrk="0" marL="74295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2pPr>
            <a:lvl3pPr algn="l" defTabSz="914400" eaLnBrk="1" hangingPunct="1" indent="-228600" latinLnBrk="0" marL="11430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3pPr>
            <a:lvl4pPr algn="l" defTabSz="914400" eaLnBrk="1" hangingPunct="1" indent="-228600" latinLnBrk="0" marL="16002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4pPr>
            <a:lvl5pPr algn="l" defTabSz="914400" eaLnBrk="1" hangingPunct="1" indent="-228600" latinLnBrk="0" marL="20574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5pPr>
            <a:lvl6pPr algn="l" defTabSz="914400" eaLnBrk="1" fontAlgn="base" hangingPunct="1" indent="-228600" latinLnBrk="0" marL="25146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6pPr>
            <a:lvl7pPr algn="l" defTabSz="914400" eaLnBrk="1" fontAlgn="base" hangingPunct="1" indent="-228600" latinLnBrk="0" marL="29718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7pPr>
            <a:lvl8pPr algn="l" defTabSz="914400" eaLnBrk="1" fontAlgn="base" hangingPunct="1" indent="-228600" latinLnBrk="0" marL="34290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8pPr>
            <a:lvl9pPr algn="l" defTabSz="914400" eaLnBrk="1" fontAlgn="base" hangingPunct="1" indent="-228600" latinLnBrk="0" marL="38862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9pPr>
          </a:lstStyle>
          <a:p>
            <a:pPr algn="l" defTabSz="914400" eaLnBrk="1" fontAlgn="auto" hangingPunct="1" indent="0" latinLnBrk="0" lvl="0" marL="0" marR="0" rtl="0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altLang="en-US" b="1" baseline="0" cap="none" i="0" kern="1200" kumimoji="0" lang="zh-CN" noProof="0" normalizeH="0" spc="0" strike="noStrike" sz="2800" u="none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charset="-122" panose="00000500000000000000" pitchFamily="2" typeface="印品黑体"/>
                <a:ea charset="-122" panose="00000500000000000000" pitchFamily="2" typeface="印品黑体"/>
                <a:cs typeface="+mn-cs"/>
                <a:sym charset="-122" panose="00000500000000000000" pitchFamily="2" typeface="印品黑体"/>
              </a:rPr>
              <a:t>二、采煤机司机主要义务 </a:t>
            </a:r>
            <a:endParaRPr altLang="en-US" b="1" baseline="0" cap="none" i="0" kern="1200" kumimoji="0" lang="zh-CN" noProof="0" normalizeH="0" spc="0" strike="noStrike" sz="2800" u="none">
              <a:ln>
                <a:noFill/>
              </a:ln>
              <a:solidFill>
                <a:prstClr val="white"/>
              </a:solidFill>
              <a:effectLst/>
              <a:uLnTx/>
              <a:uFillTx/>
              <a:latin charset="-122" panose="00000500000000000000" pitchFamily="2" typeface="印品黑体"/>
              <a:ea charset="-122" panose="00000500000000000000" pitchFamily="2" typeface="印品黑体"/>
              <a:cs typeface="+mn-cs"/>
              <a:sym charset="-122" panose="00000500000000000000" pitchFamily="2" typeface="印品黑体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498600" y="647700"/>
            <a:ext cx="10621645" cy="3327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>
                <a:solidFill>
                  <a:srgbClr val="FFFFFF"/>
                </a:solidFill>
              </a14:hiddenFill>
            </a:ext>
            <a:ext uri="{91240B29-F687-4F45-9708-019B960494DF}">
              <a14:hiddenLine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>
            <a:defPPr>
              <a:defRPr lang="zh-CN"/>
            </a:defPPr>
            <a:lvl1pPr algn="l" defTabSz="914400" eaLnBrk="1" hangingPunct="1" latinLnBrk="0" marL="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altLang="en-US" b="0" baseline="0" i="0" kumimoji="0" lang="zh-CN" noProof="0" spc="130" sz="160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charset="0" typeface="印品黑体"/>
                <a:ea charset="-122" panose="00000500000000000000" pitchFamily="2" typeface="印品黑体"/>
                <a:cs typeface="+mn-cs"/>
                <a:sym charset="-122" panose="00000500000000000000" pitchFamily="2" typeface="印品黑体"/>
              </a:rPr>
              <a:t>5. 接受安全生产培训教育</a:t>
            </a:r>
            <a:endParaRPr altLang="en-US" b="0" baseline="0" i="0" kumimoji="0" lang="zh-CN" noProof="0" spc="130" sz="1600">
              <a:ln>
                <a:noFill/>
              </a:ln>
              <a:solidFill>
                <a:prstClr val="white"/>
              </a:solidFill>
              <a:effectLst/>
              <a:uLnTx/>
              <a:uFillTx/>
              <a:latin charset="0" typeface="印品黑体"/>
              <a:ea charset="-122" panose="00000500000000000000" pitchFamily="2" typeface="印品黑体"/>
              <a:cs typeface="+mn-cs"/>
              <a:sym charset="-122" panose="00000500000000000000" pitchFamily="2" typeface="印品黑体"/>
            </a:endParaRP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altLang="en-US" b="0" baseline="0" i="0" kumimoji="0" lang="zh-CN" noProof="0" spc="130" sz="1600">
              <a:ln>
                <a:noFill/>
              </a:ln>
              <a:solidFill>
                <a:prstClr val="white"/>
              </a:solidFill>
              <a:effectLst/>
              <a:uLnTx/>
              <a:uFillTx/>
              <a:latin charset="0" typeface="印品黑体"/>
              <a:ea charset="-122" panose="00000500000000000000" pitchFamily="2" typeface="印品黑体"/>
              <a:cs typeface="+mn-cs"/>
              <a:sym charset="-122" panose="00000500000000000000" pitchFamily="2" typeface="印品黑体"/>
            </a:endParaRPr>
          </a:p>
        </p:txBody>
      </p:sp>
      <p:cxnSp>
        <p:nvCxnSpPr>
          <p:cNvPr id="15" name="直接连接符 14"/>
          <p:cNvCxnSpPr/>
          <p:nvPr/>
        </p:nvCxnSpPr>
        <p:spPr>
          <a:xfrm flipH="1">
            <a:off x="1260585" y="144166"/>
            <a:ext cx="0" cy="836105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descr="警告" id="24" name="图形 23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0071" y="274471"/>
            <a:ext cx="705800" cy="705800"/>
          </a:xfrm>
          <a:prstGeom prst="rect">
            <a:avLst/>
          </a:prstGeom>
        </p:spPr>
      </p:pic>
      <p:grpSp>
        <p:nvGrpSpPr>
          <p:cNvPr id="25" name="组合 24"/>
          <p:cNvGrpSpPr/>
          <p:nvPr/>
        </p:nvGrpSpPr>
        <p:grpSpPr>
          <a:xfrm>
            <a:off x="3295650" y="1536700"/>
            <a:ext cx="6324600" cy="4572000"/>
            <a:chOff x="960" y="2640"/>
            <a:chExt cx="9960" cy="7200"/>
          </a:xfrm>
        </p:grpSpPr>
      </p:grpSp>
      <p:grpSp>
        <p:nvGrpSpPr>
          <p:cNvPr id="32" name="组合 31"/>
          <p:cNvGrpSpPr/>
          <p:nvPr/>
        </p:nvGrpSpPr>
        <p:grpSpPr>
          <a:xfrm>
            <a:off x="607060" y="1824990"/>
            <a:ext cx="11049000" cy="1920875"/>
            <a:chOff x="956" y="2874"/>
            <a:chExt cx="17400" cy="3025"/>
          </a:xfrm>
        </p:grpSpPr>
        <p:sp>
          <p:nvSpPr>
            <p:cNvPr id="22" name="圆角矩形 21"/>
            <p:cNvSpPr/>
            <p:nvPr/>
          </p:nvSpPr>
          <p:spPr>
            <a:xfrm>
              <a:off x="956" y="2874"/>
              <a:ext cx="17400" cy="3025"/>
            </a:xfrm>
            <a:prstGeom prst="roundRect">
              <a:avLst/>
            </a:prstGeom>
            <a:solidFill>
              <a:srgbClr val="E4E4E4"/>
            </a:solidFill>
            <a:ln>
              <a:solidFill>
                <a:srgbClr val="3F48CC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anchor="ctr" rtlCol="0"/>
            <a:lstStyle>
              <a:defPPr>
                <a:defRPr lang="zh-CN"/>
              </a:defPPr>
              <a:lvl1pPr algn="l" defTabSz="914400" eaLnBrk="1" hangingPunct="1" latinLnBrk="0" marL="0" rtl="0">
                <a:defRPr kern="1200" sz="18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1pPr>
              <a:lvl2pPr algn="l" defTabSz="914400" eaLnBrk="1" hangingPunct="1" latinLnBrk="0" marL="457200" rtl="0">
                <a:defRPr kern="1200" sz="18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2pPr>
              <a:lvl3pPr algn="l" defTabSz="914400" eaLnBrk="1" hangingPunct="1" latinLnBrk="0" marL="914400" rtl="0">
                <a:defRPr kern="1200" sz="18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3pPr>
              <a:lvl4pPr algn="l" defTabSz="914400" eaLnBrk="1" hangingPunct="1" latinLnBrk="0" marL="1371600" rtl="0">
                <a:defRPr kern="1200" sz="18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4pPr>
              <a:lvl5pPr algn="l" defTabSz="914400" eaLnBrk="1" hangingPunct="1" latinLnBrk="0" marL="1828800" rtl="0">
                <a:defRPr kern="1200" sz="18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5pPr>
              <a:lvl6pPr algn="l" defTabSz="914400" eaLnBrk="1" hangingPunct="1" latinLnBrk="0" marL="2286000" rtl="0">
                <a:defRPr kern="1200" sz="18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6pPr>
              <a:lvl7pPr algn="l" defTabSz="914400" eaLnBrk="1" hangingPunct="1" latinLnBrk="0" marL="2743200" rtl="0">
                <a:defRPr kern="1200" sz="18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7pPr>
              <a:lvl8pPr algn="l" defTabSz="914400" eaLnBrk="1" hangingPunct="1" latinLnBrk="0" marL="3200400" rtl="0">
                <a:defRPr kern="1200" sz="18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8pPr>
              <a:lvl9pPr algn="l" defTabSz="914400" eaLnBrk="1" hangingPunct="1" latinLnBrk="0" marL="3657600" rtl="0">
                <a:defRPr kern="1200" sz="18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9pPr>
            </a:lstStyle>
            <a:p>
              <a:pPr algn="ctr"/>
              <a:endParaRPr altLang="en-US" lang="zh-CN"/>
            </a:p>
          </p:txBody>
        </p:sp>
        <p:sp>
          <p:nvSpPr>
            <p:cNvPr id="27" name="文本占位符 4"/>
            <p:cNvSpPr>
              <a:spLocks noGrp="1"/>
            </p:cNvSpPr>
            <p:nvPr>
              <p:custDataLst>
                <p:tags r:id="rId6"/>
              </p:custDataLst>
            </p:nvPr>
          </p:nvSpPr>
          <p:spPr>
            <a:xfrm>
              <a:off x="5019" y="3528"/>
              <a:ext cx="13105" cy="640"/>
            </a:xfrm>
            <a:prstGeom prst="rect">
              <a:avLst/>
            </a:prstGeom>
            <a:noFill/>
          </p:spPr>
          <p:txBody>
            <a:bodyPr anchor="t" bIns="0" lIns="0" rIns="0" rtlCol="0" tIns="0" vert="horz"/>
            <a:lstStyle>
              <a:defPPr>
                <a:defRPr lang="zh-CN"/>
              </a:defPPr>
              <a:lvl1pPr algn="l" defTabSz="914400" eaLnBrk="1" hangingPunct="1" indent="0" latinLnBrk="0" marL="0" rtl="0">
                <a:lnSpc>
                  <a:spcPct val="111000"/>
                </a:lnSpc>
                <a:spcBef>
                  <a:spcPct val="0"/>
                </a:spcBef>
                <a:spcAft>
                  <a:spcPct val="0"/>
                </a:spcAft>
                <a:buFont charset="0" pitchFamily="34" typeface="Arial"/>
                <a:buNone/>
                <a:defRPr b="0" kern="1200" spc="0" sz="24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1pPr>
              <a:lvl2pPr algn="l" defTabSz="914400" eaLnBrk="1" hangingPunct="1" indent="0" latinLnBrk="0" marL="685800" rtl="0">
                <a:lnSpc>
                  <a:spcPct val="13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pc="0" sz="20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2pPr>
              <a:lvl3pPr algn="l" defTabSz="914400" eaLnBrk="1" hangingPunct="1" indent="0" latinLnBrk="0" marL="1143000" rtl="0">
                <a:lnSpc>
                  <a:spcPct val="13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pc="0" sz="18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3pPr>
              <a:lvl4pPr algn="l" defTabSz="914400" eaLnBrk="1" hangingPunct="1" indent="0" latinLnBrk="0" marL="1600200" rtl="0">
                <a:lnSpc>
                  <a:spcPct val="13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pc="0" sz="18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4pPr>
              <a:lvl5pPr algn="l" defTabSz="914400" eaLnBrk="1" hangingPunct="1" indent="0" latinLnBrk="0" marL="2057400" rtl="0">
                <a:lnSpc>
                  <a:spcPct val="13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pc="0" sz="18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5pPr>
              <a:lvl6pPr algn="l" defTabSz="914400" eaLnBrk="1" hangingPunct="1" indent="-228600" latinLnBrk="0" marL="25146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algn="l" defTabSz="914400" eaLnBrk="1" hangingPunct="1" indent="-228600" latinLnBrk="0" marL="29718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algn="l" defTabSz="914400" eaLnBrk="1" hangingPunct="1" indent="-228600" latinLnBrk="0" marL="34290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algn="l" defTabSz="914400" eaLnBrk="1" hangingPunct="1" indent="-228600" latinLnBrk="0" marL="38862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altLang="en-US" b="1" lang="zh-CN" sz="1800">
                  <a:solidFill>
                    <a:srgbClr val="C00000"/>
                  </a:solidFill>
                  <a:latin charset="-122" panose="020b0503020204020204" pitchFamily="34" typeface="微软雅黑"/>
                  <a:ea charset="-122" panose="020b0503020204020204" pitchFamily="34" typeface="微软雅黑"/>
                </a:rPr>
                <a:t>参加培训并按期复审持证</a:t>
              </a:r>
              <a:endParaRPr altLang="en-US" b="1" lang="zh-CN" sz="1800">
                <a:solidFill>
                  <a:srgbClr val="C00000"/>
                </a:solidFill>
                <a:latin charset="-122" panose="020b0503020204020204" pitchFamily="34" typeface="微软雅黑"/>
                <a:ea charset="-122" panose="020b0503020204020204" pitchFamily="34" typeface="微软雅黑"/>
              </a:endParaRPr>
            </a:p>
            <a:p>
              <a:endParaRPr altLang="en-US" b="1" lang="zh-CN" sz="1800">
                <a:solidFill>
                  <a:srgbClr val="C00000"/>
                </a:solidFill>
                <a:latin charset="-122" panose="020b0503020204020204" pitchFamily="34" typeface="微软雅黑"/>
                <a:ea charset="-122" panose="020b0503020204020204" pitchFamily="34" typeface="微软雅黑"/>
              </a:endParaRPr>
            </a:p>
          </p:txBody>
        </p:sp>
        <p:pic>
          <p:nvPicPr>
            <p:cNvPr descr="base\assets\1" id="26" name="图片占位符 11" title="简单线条图标|三我是文本|四我是长文本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985" y="3308"/>
              <a:ext cx="1920" cy="1920"/>
            </a:xfrm>
            <a:prstGeom prst="rect">
              <a:avLst/>
            </a:prstGeom>
          </p:spPr>
        </p:pic>
      </p:grpSp>
      <p:sp>
        <p:nvSpPr>
          <p:cNvPr id="28" name="文本占位符 5"/>
          <p:cNvSpPr>
            <a:spLocks noGrp="1"/>
          </p:cNvSpPr>
          <p:nvPr>
            <p:custDataLst>
              <p:tags r:id="rId10"/>
            </p:custDataLst>
          </p:nvPr>
        </p:nvSpPr>
        <p:spPr>
          <a:xfrm>
            <a:off x="3187065" y="2646680"/>
            <a:ext cx="8008620" cy="705485"/>
          </a:xfrm>
          <a:prstGeom prst="rect">
            <a:avLst/>
          </a:prstGeom>
          <a:noFill/>
        </p:spPr>
        <p:txBody>
          <a:bodyPr anchor="t" bIns="0" lIns="0" rIns="0" rtlCol="0" tIns="0" vert="horz"/>
          <a:lstStyle>
            <a:defPPr>
              <a:defRPr lang="zh-CN"/>
            </a:defPPr>
            <a:lvl1pPr algn="l" defTabSz="914400" eaLnBrk="1" hangingPunct="1" indent="0" latinLnBrk="0" marL="0" rtl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charset="0" pitchFamily="34" typeface="Arial"/>
              <a:buNone/>
              <a:defRPr b="0" kern="1200" spc="0" sz="16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algn="l" defTabSz="914400" eaLnBrk="1" hangingPunct="1" indent="0" latinLnBrk="0" marL="685800" rtl="0">
              <a:lnSpc>
                <a:spcPct val="130000"/>
              </a:lnSpc>
              <a:spcBef>
                <a:spcPts val="500"/>
              </a:spcBef>
              <a:buFont charset="0" pitchFamily="34" typeface="Arial"/>
              <a:buChar char="•"/>
              <a:defRPr kern="1200" spc="0" sz="20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algn="l" defTabSz="914400" eaLnBrk="1" hangingPunct="1" indent="0" latinLnBrk="0" marL="1143000" rtl="0">
              <a:lnSpc>
                <a:spcPct val="130000"/>
              </a:lnSpc>
              <a:spcBef>
                <a:spcPts val="500"/>
              </a:spcBef>
              <a:buFont charset="0" pitchFamily="34" typeface="Arial"/>
              <a:buChar char="•"/>
              <a:defRPr kern="1200" spc="0" sz="18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algn="l" defTabSz="914400" eaLnBrk="1" hangingPunct="1" indent="0" latinLnBrk="0" marL="1600200" rtl="0">
              <a:lnSpc>
                <a:spcPct val="130000"/>
              </a:lnSpc>
              <a:spcBef>
                <a:spcPts val="500"/>
              </a:spcBef>
              <a:buFont charset="0" pitchFamily="34" typeface="Arial"/>
              <a:buChar char="•"/>
              <a:defRPr kern="1200" spc="0" sz="18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algn="l" defTabSz="914400" eaLnBrk="1" hangingPunct="1" indent="0" latinLnBrk="0" marL="2057400" rtl="0">
              <a:lnSpc>
                <a:spcPct val="130000"/>
              </a:lnSpc>
              <a:spcBef>
                <a:spcPts val="500"/>
              </a:spcBef>
              <a:buFont charset="0" pitchFamily="34" typeface="Arial"/>
              <a:buChar char="•"/>
              <a:defRPr kern="1200" spc="0" sz="18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algn="l" defTabSz="914400" eaLnBrk="1" hangingPunct="1" indent="-228600" latinLnBrk="0" marL="25146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indent="-228600" latinLnBrk="0" marL="29718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indent="-228600" latinLnBrk="0" marL="34290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indent="-228600" latinLnBrk="0" marL="38862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  <a:buClrTx/>
              <a:buSzTx/>
              <a:defRPr/>
            </a:pPr>
            <a:r>
              <a:rPr altLang="en-US" lang="zh-CN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charset="-122" panose="020b0503020204020204" pitchFamily="34" typeface="微软雅黑"/>
                <a:ea charset="-122" panose="020b0503020204020204" pitchFamily="34" typeface="微软雅黑"/>
              </a:rPr>
              <a:t>必须参加安全培训，持证上岗，按时复审。定期培训与复审保持证书有效，确保技能与规程知识更新，确保证书有效，以保障自身合法上岗。</a:t>
            </a:r>
            <a:endParaRPr altLang="en-US" lang="zh-CN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charset="-122" panose="020b0503020204020204" pitchFamily="34" typeface="微软雅黑"/>
              <a:ea charset="-122" panose="020b0503020204020204" pitchFamily="34" typeface="微软雅黑"/>
            </a:endParaRPr>
          </a:p>
          <a:p>
            <a:pPr algn="l">
              <a:lnSpc>
                <a:spcPct val="150000"/>
              </a:lnSpc>
              <a:buClrTx/>
              <a:buSzTx/>
              <a:defRPr/>
            </a:pPr>
            <a:endParaRPr altLang="en-US" lang="zh-CN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charset="-122" panose="020b0503020204020204" pitchFamily="34" typeface="微软雅黑"/>
              <a:ea charset="-122" panose="020b0503020204020204" pitchFamily="34" typeface="微软雅黑"/>
            </a:endParaRPr>
          </a:p>
        </p:txBody>
      </p:sp>
      <p:grpSp>
        <p:nvGrpSpPr>
          <p:cNvPr id="35" name="组合 34"/>
          <p:cNvGrpSpPr/>
          <p:nvPr/>
        </p:nvGrpSpPr>
        <p:grpSpPr>
          <a:xfrm>
            <a:off x="607060" y="3936365"/>
            <a:ext cx="11049000" cy="1920875"/>
            <a:chOff x="956" y="6199"/>
            <a:chExt cx="17400" cy="3025"/>
          </a:xfrm>
        </p:grpSpPr>
        <p:sp>
          <p:nvSpPr>
            <p:cNvPr id="23" name="圆角矩形 22"/>
            <p:cNvSpPr/>
            <p:nvPr/>
          </p:nvSpPr>
          <p:spPr>
            <a:xfrm>
              <a:off x="956" y="6199"/>
              <a:ext cx="17400" cy="3025"/>
            </a:xfrm>
            <a:prstGeom prst="roundRect">
              <a:avLst/>
            </a:prstGeom>
            <a:solidFill>
              <a:srgbClr val="EEEEEE"/>
            </a:solidFill>
            <a:ln>
              <a:solidFill>
                <a:srgbClr val="3F48CC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anchor="ctr" rtlCol="0"/>
            <a:lstStyle>
              <a:defPPr>
                <a:defRPr lang="zh-CN"/>
              </a:defPPr>
              <a:lvl1pPr algn="l" defTabSz="914400" eaLnBrk="1" hangingPunct="1" latinLnBrk="0" marL="0" rtl="0">
                <a:defRPr kern="1200" sz="18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1pPr>
              <a:lvl2pPr algn="l" defTabSz="914400" eaLnBrk="1" hangingPunct="1" latinLnBrk="0" marL="457200" rtl="0">
                <a:defRPr kern="1200" sz="18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2pPr>
              <a:lvl3pPr algn="l" defTabSz="914400" eaLnBrk="1" hangingPunct="1" latinLnBrk="0" marL="914400" rtl="0">
                <a:defRPr kern="1200" sz="18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3pPr>
              <a:lvl4pPr algn="l" defTabSz="914400" eaLnBrk="1" hangingPunct="1" latinLnBrk="0" marL="1371600" rtl="0">
                <a:defRPr kern="1200" sz="18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4pPr>
              <a:lvl5pPr algn="l" defTabSz="914400" eaLnBrk="1" hangingPunct="1" latinLnBrk="0" marL="1828800" rtl="0">
                <a:defRPr kern="1200" sz="18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5pPr>
              <a:lvl6pPr algn="l" defTabSz="914400" eaLnBrk="1" hangingPunct="1" latinLnBrk="0" marL="2286000" rtl="0">
                <a:defRPr kern="1200" sz="18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6pPr>
              <a:lvl7pPr algn="l" defTabSz="914400" eaLnBrk="1" hangingPunct="1" latinLnBrk="0" marL="2743200" rtl="0">
                <a:defRPr kern="1200" sz="18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7pPr>
              <a:lvl8pPr algn="l" defTabSz="914400" eaLnBrk="1" hangingPunct="1" latinLnBrk="0" marL="3200400" rtl="0">
                <a:defRPr kern="1200" sz="18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8pPr>
              <a:lvl9pPr algn="l" defTabSz="914400" eaLnBrk="1" hangingPunct="1" latinLnBrk="0" marL="3657600" rtl="0">
                <a:defRPr kern="1200" sz="18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9pPr>
            </a:lstStyle>
            <a:p>
              <a:pPr algn="ctr"/>
              <a:endParaRPr altLang="en-US" lang="zh-CN"/>
            </a:p>
          </p:txBody>
        </p:sp>
        <p:sp>
          <p:nvSpPr>
            <p:cNvPr id="30" name="文本占位符 7"/>
            <p:cNvSpPr>
              <a:spLocks noGrp="1"/>
            </p:cNvSpPr>
            <p:nvPr>
              <p:custDataLst>
                <p:tags r:id="rId11"/>
              </p:custDataLst>
            </p:nvPr>
          </p:nvSpPr>
          <p:spPr>
            <a:xfrm>
              <a:off x="5019" y="6688"/>
              <a:ext cx="12883" cy="640"/>
            </a:xfrm>
            <a:prstGeom prst="rect">
              <a:avLst/>
            </a:prstGeom>
            <a:noFill/>
          </p:spPr>
          <p:txBody>
            <a:bodyPr anchor="t" bIns="0" lIns="0" rIns="0" rtlCol="0" tIns="0" vert="horz">
              <a:normAutofit/>
            </a:bodyPr>
            <a:lstStyle>
              <a:defPPr>
                <a:defRPr lang="zh-CN"/>
              </a:defPPr>
              <a:lvl1pPr algn="l" defTabSz="914400" eaLnBrk="1" hangingPunct="1" indent="0" latinLnBrk="0" marL="0" rtl="0">
                <a:lnSpc>
                  <a:spcPct val="111000"/>
                </a:lnSpc>
                <a:spcBef>
                  <a:spcPct val="0"/>
                </a:spcBef>
                <a:spcAft>
                  <a:spcPct val="0"/>
                </a:spcAft>
                <a:buFont charset="0" pitchFamily="34" typeface="Arial"/>
                <a:buNone/>
                <a:defRPr b="0" kern="1200" spc="0" sz="24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1pPr>
              <a:lvl2pPr algn="l" defTabSz="914400" eaLnBrk="1" hangingPunct="1" indent="0" latinLnBrk="0" marL="685800" rtl="0">
                <a:lnSpc>
                  <a:spcPct val="13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pc="0" sz="20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2pPr>
              <a:lvl3pPr algn="l" defTabSz="914400" eaLnBrk="1" hangingPunct="1" indent="0" latinLnBrk="0" marL="1143000" rtl="0">
                <a:lnSpc>
                  <a:spcPct val="13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pc="0" sz="18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3pPr>
              <a:lvl4pPr algn="l" defTabSz="914400" eaLnBrk="1" hangingPunct="1" indent="0" latinLnBrk="0" marL="1600200" rtl="0">
                <a:lnSpc>
                  <a:spcPct val="13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pc="0" sz="18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4pPr>
              <a:lvl5pPr algn="l" defTabSz="914400" eaLnBrk="1" hangingPunct="1" indent="0" latinLnBrk="0" marL="2057400" rtl="0">
                <a:lnSpc>
                  <a:spcPct val="13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pc="0" sz="18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5pPr>
              <a:lvl6pPr algn="l" defTabSz="914400" eaLnBrk="1" hangingPunct="1" indent="-228600" latinLnBrk="0" marL="25146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algn="l" defTabSz="914400" eaLnBrk="1" hangingPunct="1" indent="-228600" latinLnBrk="0" marL="29718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algn="l" defTabSz="914400" eaLnBrk="1" hangingPunct="1" indent="-228600" latinLnBrk="0" marL="34290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algn="l" defTabSz="914400" eaLnBrk="1" hangingPunct="1" indent="-228600" latinLnBrk="0" marL="38862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buClrTx/>
                <a:buSzTx/>
              </a:pPr>
              <a:r>
                <a:rPr altLang="en-US" b="1" lang="zh-CN" sz="2000">
                  <a:solidFill>
                    <a:srgbClr val="C00000"/>
                  </a:solidFill>
                  <a:latin charset="-122" panose="020b0503020204020204" pitchFamily="34" typeface="微软雅黑"/>
                  <a:ea charset="-122" panose="020b0503020204020204" pitchFamily="34" typeface="微软雅黑"/>
                </a:rPr>
                <a:t>重点演练：紧急停机与瓦斯超限处置</a:t>
              </a:r>
              <a:endParaRPr altLang="en-US" b="1" lang="zh-CN" sz="2000">
                <a:solidFill>
                  <a:srgbClr val="C00000"/>
                </a:solidFill>
                <a:latin charset="-122" panose="020b0503020204020204" pitchFamily="34" typeface="微软雅黑"/>
                <a:ea charset="-122" panose="020b0503020204020204" pitchFamily="34" typeface="微软雅黑"/>
              </a:endParaRPr>
            </a:p>
            <a:p>
              <a:pPr algn="l">
                <a:buClrTx/>
                <a:buSzTx/>
              </a:pPr>
              <a:endParaRPr altLang="en-US" b="1" lang="zh-CN" sz="2000">
                <a:solidFill>
                  <a:srgbClr val="C00000"/>
                </a:solidFill>
                <a:latin charset="-122" panose="020b0503020204020204" pitchFamily="34" typeface="微软雅黑"/>
                <a:ea charset="-122" panose="020b0503020204020204" pitchFamily="34" typeface="微软雅黑"/>
              </a:endParaRPr>
            </a:p>
          </p:txBody>
        </p:sp>
        <p:pic>
          <p:nvPicPr>
            <p:cNvPr descr="base\assets\2" id="29" name="图片占位符 10" title="简单线条图标|五我是文本|六我是长文本"/>
            <p:cNvPicPr>
              <a:picLocks noChangeAspect="1"/>
            </p:cNvPicPr>
            <p:nvPr>
              <p:custDataLst>
                <p:tags r:id="rId14"/>
              </p:custDataLst>
            </p:nvPr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985" y="6736"/>
              <a:ext cx="1920" cy="1920"/>
            </a:xfrm>
            <a:prstGeom prst="rect">
              <a:avLst/>
            </a:prstGeom>
          </p:spPr>
        </p:pic>
      </p:grpSp>
      <p:sp>
        <p:nvSpPr>
          <p:cNvPr id="31" name="文本占位符 8"/>
          <p:cNvSpPr>
            <a:spLocks noGrp="1"/>
          </p:cNvSpPr>
          <p:nvPr>
            <p:custDataLst>
              <p:tags r:id="rId15"/>
            </p:custDataLst>
          </p:nvPr>
        </p:nvSpPr>
        <p:spPr>
          <a:xfrm>
            <a:off x="3187065" y="4653280"/>
            <a:ext cx="8074660" cy="633095"/>
          </a:xfrm>
          <a:prstGeom prst="rect">
            <a:avLst/>
          </a:prstGeom>
          <a:noFill/>
        </p:spPr>
        <p:txBody>
          <a:bodyPr anchor="t" bIns="0" lIns="0" rIns="0" rtlCol="0" tIns="0" vert="horz"/>
          <a:lstStyle>
            <a:defPPr>
              <a:defRPr lang="zh-CN"/>
            </a:defPPr>
            <a:lvl1pPr algn="l" defTabSz="914400" eaLnBrk="1" hangingPunct="1" indent="0" latinLnBrk="0" marL="0" rtl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charset="0" pitchFamily="34" typeface="Arial"/>
              <a:buNone/>
              <a:defRPr b="0" kern="1200" spc="0" sz="16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algn="l" defTabSz="914400" eaLnBrk="1" hangingPunct="1" indent="0" latinLnBrk="0" marL="685800" rtl="0">
              <a:lnSpc>
                <a:spcPct val="130000"/>
              </a:lnSpc>
              <a:spcBef>
                <a:spcPts val="500"/>
              </a:spcBef>
              <a:buFont charset="0" pitchFamily="34" typeface="Arial"/>
              <a:buChar char="•"/>
              <a:defRPr kern="1200" spc="0" sz="20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algn="l" defTabSz="914400" eaLnBrk="1" hangingPunct="1" indent="0" latinLnBrk="0" marL="1143000" rtl="0">
              <a:lnSpc>
                <a:spcPct val="130000"/>
              </a:lnSpc>
              <a:spcBef>
                <a:spcPts val="500"/>
              </a:spcBef>
              <a:buFont charset="0" pitchFamily="34" typeface="Arial"/>
              <a:buChar char="•"/>
              <a:defRPr kern="1200" spc="0" sz="18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algn="l" defTabSz="914400" eaLnBrk="1" hangingPunct="1" indent="0" latinLnBrk="0" marL="1600200" rtl="0">
              <a:lnSpc>
                <a:spcPct val="130000"/>
              </a:lnSpc>
              <a:spcBef>
                <a:spcPts val="500"/>
              </a:spcBef>
              <a:buFont charset="0" pitchFamily="34" typeface="Arial"/>
              <a:buChar char="•"/>
              <a:defRPr kern="1200" spc="0" sz="18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algn="l" defTabSz="914400" eaLnBrk="1" hangingPunct="1" indent="0" latinLnBrk="0" marL="2057400" rtl="0">
              <a:lnSpc>
                <a:spcPct val="130000"/>
              </a:lnSpc>
              <a:spcBef>
                <a:spcPts val="500"/>
              </a:spcBef>
              <a:buFont charset="0" pitchFamily="34" typeface="Arial"/>
              <a:buChar char="•"/>
              <a:defRPr kern="1200" spc="0" sz="18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algn="l" defTabSz="914400" eaLnBrk="1" hangingPunct="1" indent="-228600" latinLnBrk="0" marL="25146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indent="-228600" latinLnBrk="0" marL="29718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indent="-228600" latinLnBrk="0" marL="34290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indent="-228600" latinLnBrk="0" marL="38862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  <a:buClrTx/>
              <a:buSzTx/>
              <a:defRPr/>
            </a:pPr>
            <a:r>
              <a:rPr altLang="en-US" lang="zh-CN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charset="-122" panose="020b0503020204020204" pitchFamily="34" typeface="微软雅黑"/>
                <a:ea charset="-122" panose="020b0503020204020204" pitchFamily="34" typeface="微软雅黑"/>
              </a:rPr>
              <a:t>重点培训包括紧急停机操作及瓦斯超限处置演练。通过演练提升应急处置能力，遇突发情况能快速合规响应，确保在紧急情况下能够正确执行操作规程，保障人员安全。</a:t>
            </a:r>
            <a:endParaRPr altLang="en-US" lang="zh-CN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charset="-122" panose="020b0503020204020204" pitchFamily="34" typeface="微软雅黑"/>
              <a:ea charset="-122" panose="020b0503020204020204" pitchFamily="34" typeface="微软雅黑"/>
            </a:endParaRPr>
          </a:p>
          <a:p>
            <a:pPr algn="l">
              <a:lnSpc>
                <a:spcPct val="150000"/>
              </a:lnSpc>
              <a:buClrTx/>
              <a:buSzTx/>
              <a:defRPr/>
            </a:pPr>
            <a:endParaRPr altLang="en-US" lang="zh-CN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charset="-122" panose="020b0503020204020204" pitchFamily="34" typeface="微软雅黑"/>
              <a:ea charset="-122" panose="020b0503020204020204" pitchFamily="34" typeface="微软雅黑"/>
            </a:endParaRPr>
          </a:p>
        </p:txBody>
      </p:sp>
      <p:grpSp>
        <p:nvGrpSpPr>
          <p:cNvPr id="1025" name="组合 1024"/>
          <p:cNvGrpSpPr/>
          <p:nvPr/>
        </p:nvGrpSpPr>
        <p:grpSpPr>
          <a:xfrm>
            <a:off x="3295650" y="1536700"/>
            <a:ext cx="6324600" cy="4572000"/>
            <a:chExt cx="21600" cy="21600"/>
          </a:xfrm>
        </p:grpSpPr>
      </p:grpSp>
    </p:spTree>
  </p:cSld>
  <p:clrMapOvr>
    <a:masterClrMapping/>
  </p:clrMapOvr>
  <p:transition/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 nodeType="clickPar">
                      <p:stCondLst>
                        <p:cond delay="indefinite"/>
                        <p:cond delay="0" evt="onBegin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7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8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fill="hold" grpId="0" id="9" nodeType="after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dur="500" id="11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2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fill="hold" id="13" nodeType="afterEffect" presetClass="entr" presetID="2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dur="500" id="15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6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fill="hold" grpId="0" id="17" nodeType="after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dur="500" id="19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20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fill="hold" grpId="0" id="21" nodeType="afterEffect" presetClass="entr" presetID="41" presetSubtype="0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dur="1" fill="hold" id="2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500" fill="hold" id="23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24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25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26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>
                                        <p:cTn dur="500" id="27" tmFilter="0,0; .5, 1; 1, 1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8" nodeType="clickPar">
                      <p:stCondLst>
                        <p:cond delay="indefinite"/>
                        <p:cond delay="0" evt="onBegin">
                          <p:tn val="27"/>
                        </p:cond>
                      </p:stCondLst>
                      <p:childTnLst>
                        <p:par>
                          <p:cTn fill="hold" id="29">
                            <p:stCondLst>
                              <p:cond delay="0"/>
                            </p:stCondLst>
                            <p:childTnLst>
                              <p:par>
                                <p:cTn fill="hold" id="30" nodeType="click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 id="32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000" fill="hold" id="33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34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35" nodeType="clickPar">
                      <p:stCondLst>
                        <p:cond delay="indefinite"/>
                        <p:cond delay="0" evt="onBegin">
                          <p:tn val="34"/>
                        </p:cond>
                      </p:stCondLst>
                      <p:childTnLst>
                        <p:par>
                          <p:cTn fill="hold" id="36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37" nodeType="click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 id="39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000" fill="hold" id="4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41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42" nodeType="clickPar">
                      <p:stCondLst>
                        <p:cond delay="indefinite"/>
                        <p:cond delay="0" evt="onBegin">
                          <p:tn val="41"/>
                        </p:cond>
                      </p:stCondLst>
                      <p:childTnLst>
                        <p:par>
                          <p:cTn fill="hold" id="43">
                            <p:stCondLst>
                              <p:cond delay="0"/>
                            </p:stCondLst>
                            <p:childTnLst>
                              <p:par>
                                <p:cTn fill="hold" id="44" nodeType="click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 id="46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000" fill="hold" id="47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48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49" nodeType="clickPar">
                      <p:stCondLst>
                        <p:cond delay="indefinite"/>
                        <p:cond delay="0" evt="onBegin">
                          <p:tn val="48"/>
                        </p:cond>
                      </p:stCondLst>
                      <p:childTnLst>
                        <p:par>
                          <p:cTn fill="hold" id="50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1" nodeType="click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5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 id="53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000" fill="hold" id="54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55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animBg="1" grpId="0" spid="12"/>
      <p:bldP grpId="0" spid="13"/>
      <p:bldP grpId="0" spid="14"/>
      <p:bldP grpId="0" spid="28"/>
      <p:bldP grpId="0" spid="31"/>
    </p:bldLst>
  </p:timing>
</p:sld>
</file>

<file path=ppt/slides/slide15.xml><?xml version="1.0" encoding="utf-8"?>
<p:sld xmlns:p="http://schemas.openxmlformats.org/presentationml/2006/main" xmlns:a="http://schemas.openxmlformats.org/drawingml/2006/main" xmlns:a14="http://schemas.microsoft.com/office/drawing/2010/main" xmlns:m="http://schemas.openxmlformats.org/officeDocument/2006/math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r="http://schemas.openxmlformats.org/officeDocument/2006/relationships" xmlns:w="http://schemas.openxmlformats.org/wordprocessingml/2006/main" xmlns:wp="http://schemas.openxmlformats.org/drawingml/2006/wordprocessingDrawing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val="0"/>
              </a:ext>
            </a:extLst>
          </a:blip>
          <a:stretch>
            <a:fillRect/>
          </a:stretch>
        </p:blipFill>
        <p:spPr>
          <a:xfrm>
            <a:off x="0" y="6096"/>
            <a:ext cx="12192000" cy="6851904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0" y="0"/>
            <a:ext cx="12192000" cy="1143000"/>
          </a:xfrm>
          <a:prstGeom prst="rect">
            <a:avLst/>
          </a:prstGeom>
          <a:solidFill>
            <a:srgbClr val="3F48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>
            <a:defPPr>
              <a:defRPr lang="zh-CN"/>
            </a:defPPr>
            <a:lvl1pPr algn="l" defTabSz="914400" eaLnBrk="1" hangingPunct="1" latinLnBrk="0" marL="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9pPr>
          </a:lstStyle>
          <a:p>
            <a:pPr algn="ctr" defTabSz="914400" eaLnBrk="1" fontAlgn="auto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altLang="en-US" b="0" baseline="0" cap="none" i="0" kern="1200" kumimoji="0" lang="zh-CN" noProof="0" normalizeH="0" spc="0" strike="noStrike" sz="1800" u="none">
              <a:ln>
                <a:noFill/>
              </a:ln>
              <a:solidFill>
                <a:prstClr val="white"/>
              </a:solidFill>
              <a:effectLst/>
              <a:uLnTx/>
              <a:uFillTx/>
              <a:latin charset="-122" panose="00000500000000000000" pitchFamily="2" typeface="印品黑体"/>
              <a:ea charset="-122" panose="00000500000000000000" pitchFamily="2" typeface="印品黑体"/>
              <a:cs typeface="+mn-cs"/>
              <a:sym charset="-122" panose="00000500000000000000" pitchFamily="2" typeface="印品黑体"/>
            </a:endParaRPr>
          </a:p>
        </p:txBody>
      </p:sp>
      <p:sp>
        <p:nvSpPr>
          <p:cNvPr id="4" name="文本框 89"/>
          <p:cNvSpPr txBox="1">
            <a:spLocks noChangeArrowheads="1"/>
          </p:cNvSpPr>
          <p:nvPr/>
        </p:nvSpPr>
        <p:spPr bwMode="auto">
          <a:xfrm>
            <a:off x="1567815" y="206375"/>
            <a:ext cx="10539095" cy="475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>
                <a:solidFill>
                  <a:srgbClr val="FFFFFF"/>
                </a:solidFill>
              </a14:hiddenFill>
            </a:ext>
            <a:ext uri="{91240B29-F687-4F45-9708-019B960494DF}">
              <a14:hiddenLine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defTabSz="914400" eaLnBrk="1" hangingPunct="1" latinLnBrk="0" marL="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1pPr>
            <a:lvl2pPr algn="l" defTabSz="914400" eaLnBrk="1" hangingPunct="1" indent="-285750" latinLnBrk="0" marL="74295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2pPr>
            <a:lvl3pPr algn="l" defTabSz="914400" eaLnBrk="1" hangingPunct="1" indent="-228600" latinLnBrk="0" marL="11430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3pPr>
            <a:lvl4pPr algn="l" defTabSz="914400" eaLnBrk="1" hangingPunct="1" indent="-228600" latinLnBrk="0" marL="16002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4pPr>
            <a:lvl5pPr algn="l" defTabSz="914400" eaLnBrk="1" hangingPunct="1" indent="-228600" latinLnBrk="0" marL="20574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5pPr>
            <a:lvl6pPr algn="l" defTabSz="914400" eaLnBrk="1" fontAlgn="base" hangingPunct="1" indent="-228600" latinLnBrk="0" marL="25146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6pPr>
            <a:lvl7pPr algn="l" defTabSz="914400" eaLnBrk="1" fontAlgn="base" hangingPunct="1" indent="-228600" latinLnBrk="0" marL="29718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7pPr>
            <a:lvl8pPr algn="l" defTabSz="914400" eaLnBrk="1" fontAlgn="base" hangingPunct="1" indent="-228600" latinLnBrk="0" marL="34290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8pPr>
            <a:lvl9pPr algn="l" defTabSz="914400" eaLnBrk="1" fontAlgn="base" hangingPunct="1" indent="-228600" latinLnBrk="0" marL="38862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9pPr>
          </a:lstStyle>
          <a:p>
            <a:pPr algn="l" defTabSz="914400" eaLnBrk="1" fontAlgn="auto" hangingPunct="1" indent="0" latinLnBrk="0" lvl="0" marL="0" marR="0" rtl="0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altLang="en-US" b="1" baseline="0" cap="none" i="0" kern="1200" kumimoji="0" lang="zh-CN" noProof="0" normalizeH="0" spc="0" strike="noStrike" sz="2800" u="none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charset="-122" panose="00000500000000000000" pitchFamily="2" typeface="印品黑体"/>
                <a:ea charset="-122" panose="00000500000000000000" pitchFamily="2" typeface="印品黑体"/>
                <a:cs typeface="+mn-cs"/>
                <a:sym charset="-122" panose="00000500000000000000" pitchFamily="2" typeface="印品黑体"/>
              </a:rPr>
              <a:t>二、采煤机司机主要义务 </a:t>
            </a:r>
            <a:endParaRPr altLang="en-US" b="1" baseline="0" cap="none" i="0" kern="1200" kumimoji="0" lang="zh-CN" noProof="0" normalizeH="0" spc="0" strike="noStrike" sz="2800" u="none">
              <a:ln>
                <a:noFill/>
              </a:ln>
              <a:solidFill>
                <a:prstClr val="white"/>
              </a:solidFill>
              <a:effectLst/>
              <a:uLnTx/>
              <a:uFillTx/>
              <a:latin charset="-122" panose="00000500000000000000" pitchFamily="2" typeface="印品黑体"/>
              <a:ea charset="-122" panose="00000500000000000000" pitchFamily="2" typeface="印品黑体"/>
              <a:cs typeface="+mn-cs"/>
              <a:sym charset="-122" panose="00000500000000000000" pitchFamily="2" typeface="印品黑体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489710" y="647700"/>
            <a:ext cx="10579100" cy="337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>
                <a:solidFill>
                  <a:srgbClr val="FFFFFF"/>
                </a:solidFill>
              </a14:hiddenFill>
            </a:ext>
            <a:ext uri="{91240B29-F687-4F45-9708-019B960494DF}">
              <a14:hiddenLine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defTabSz="914400" eaLnBrk="1" hangingPunct="1" latinLnBrk="0" marL="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lvl="0">
              <a:defRPr/>
            </a:pPr>
            <a:r>
              <a:rPr altLang="en-US" lang="zh-CN" spc="130" sz="1600">
                <a:solidFill>
                  <a:prstClr val="white"/>
                </a:solidFill>
                <a:uFillTx/>
                <a:latin charset="0" typeface="印品黑体"/>
                <a:ea charset="-122" panose="00000500000000000000" pitchFamily="2" typeface="印品黑体"/>
                <a:sym charset="-122" panose="00000500000000000000" pitchFamily="2" typeface="印品黑体"/>
              </a:rPr>
              <a:t>6. 改善工作环境和爱护设备</a:t>
            </a:r>
            <a:endParaRPr altLang="en-US" lang="zh-CN" spc="130" sz="1600">
              <a:solidFill>
                <a:prstClr val="white"/>
              </a:solidFill>
              <a:uFillTx/>
              <a:latin charset="0" typeface="印品黑体"/>
              <a:ea charset="-122" panose="00000500000000000000" pitchFamily="2" typeface="印品黑体"/>
              <a:sym charset="-122" panose="00000500000000000000" pitchFamily="2" typeface="印品黑体"/>
            </a:endParaRPr>
          </a:p>
        </p:txBody>
      </p:sp>
      <p:cxnSp>
        <p:nvCxnSpPr>
          <p:cNvPr id="6" name="直接连接符 5"/>
          <p:cNvCxnSpPr/>
          <p:nvPr/>
        </p:nvCxnSpPr>
        <p:spPr>
          <a:xfrm flipH="1">
            <a:off x="1260585" y="144166"/>
            <a:ext cx="0" cy="836105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descr="警告" id="12" name="图形 11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0071" y="274471"/>
            <a:ext cx="705800" cy="705800"/>
          </a:xfrm>
          <a:prstGeom prst="rect">
            <a:avLst/>
          </a:prstGeom>
        </p:spPr>
      </p:pic>
      <p:grpSp>
        <p:nvGrpSpPr>
          <p:cNvPr id="13" name="组合 12"/>
          <p:cNvGrpSpPr/>
          <p:nvPr/>
        </p:nvGrpSpPr>
        <p:grpSpPr>
          <a:xfrm>
            <a:off x="703238" y="1746236"/>
            <a:ext cx="10596978" cy="1727200"/>
            <a:chOff x="725010" y="1587643"/>
            <a:chExt cx="10596978" cy="1727200"/>
          </a:xfrm>
        </p:grpSpPr>
        <p:pic>
          <p:nvPicPr>
            <p:cNvPr descr="cb331879e70857d067891a6181f6b6d7" id="14" name="图片占位符 17" title="三我是文本|四我是长文本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6"/>
            <a:srcRect b="16676" t="16676"/>
            <a:stretch>
              <a:fillRect/>
            </a:stretch>
          </p:blipFill>
          <p:spPr>
            <a:xfrm>
              <a:off x="725010" y="1587643"/>
              <a:ext cx="1727200" cy="1727200"/>
            </a:xfrm>
            <a:custGeom>
              <a:gdLst>
                <a:gd fmla="*/ 0 w 1524000" name="connisteX0"/>
                <a:gd fmla="*/ 762000 h 1524000" name="connsiteY0"/>
                <a:gd fmla="*/ 762000 w 1524000" name="connisteX1"/>
                <a:gd fmla="*/ 0 h 1524000" name="connsiteY1"/>
                <a:gd fmla="*/ 762000 w 1524000" name="connisteX2"/>
                <a:gd fmla="*/ 0 h 1524000" name="connsiteY2"/>
                <a:gd fmla="*/ 1524000 w 1524000" name="connisteX3"/>
                <a:gd fmla="*/ 762000 h 1524000" name="connsiteY3"/>
                <a:gd fmla="*/ 1524000 w 1524000" name="connisteX4"/>
                <a:gd fmla="*/ 762000 h 1524000" name="connsiteY4"/>
                <a:gd fmla="*/ 762000 w 1524000" name="connisteX5"/>
                <a:gd fmla="*/ 1524000 h 1524000" name="connsiteY5"/>
                <a:gd fmla="*/ 762000 w 1524000" name="connisteX6"/>
                <a:gd fmla="*/ 1524000 h 1524000" name="connsiteY6"/>
                <a:gd fmla="*/ 0 w 1524000" name="connisteX7"/>
                <a:gd fmla="*/ 762000 h 1524000" name="connsiteY7"/>
                <a:gd fmla="*/ 0 w 1524000" name="connisteX8"/>
                <a:gd fmla="*/ 762000 h 1524000" name="connsiteY8"/>
              </a:gdLst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b="0" l="0" r="0" t="0"/>
              <a:pathLst>
                <a:path h="1524000" w="1524000">
                  <a:moveTo>
                    <a:pt x="0" y="762000"/>
                  </a:moveTo>
                  <a:cubicBezTo>
                    <a:pt x="0" y="341159"/>
                    <a:pt x="341159" y="0"/>
                    <a:pt x="762000" y="0"/>
                  </a:cubicBezTo>
                  <a:lnTo>
                    <a:pt x="762000" y="0"/>
                  </a:lnTo>
                  <a:cubicBezTo>
                    <a:pt x="1182841" y="0"/>
                    <a:pt x="1524000" y="341159"/>
                    <a:pt x="1524000" y="762000"/>
                  </a:cubicBezTo>
                  <a:lnTo>
                    <a:pt x="1524000" y="762000"/>
                  </a:lnTo>
                  <a:cubicBezTo>
                    <a:pt x="1524000" y="1182841"/>
                    <a:pt x="1182841" y="1524000"/>
                    <a:pt x="762000" y="1524000"/>
                  </a:cubicBezTo>
                  <a:lnTo>
                    <a:pt x="762000" y="1524000"/>
                  </a:lnTo>
                  <a:cubicBezTo>
                    <a:pt x="341159" y="1524000"/>
                    <a:pt x="0" y="1182841"/>
                    <a:pt x="0" y="762000"/>
                  </a:cubicBezTo>
                  <a:lnTo>
                    <a:pt x="0" y="762000"/>
                  </a:lnTo>
                  <a:close/>
                </a:path>
              </a:pathLst>
            </a:custGeom>
          </p:spPr>
        </p:pic>
        <p:sp>
          <p:nvSpPr>
            <p:cNvPr id="15" name="文本占位符 4"/>
            <p:cNvSpPr txBox="1"/>
            <p:nvPr>
              <p:custDataLst>
                <p:tags r:id="rId8"/>
              </p:custDataLst>
            </p:nvPr>
          </p:nvSpPr>
          <p:spPr>
            <a:xfrm>
              <a:off x="2838388" y="1587643"/>
              <a:ext cx="8483600" cy="406400"/>
            </a:xfrm>
            <a:prstGeom prst="rect">
              <a:avLst/>
            </a:prstGeom>
          </p:spPr>
          <p:txBody>
            <a:bodyPr/>
            <a:lstStyle>
              <a:defPPr>
                <a:defRPr lang="zh-CN"/>
              </a:defPPr>
              <a:lvl1pPr algn="l" defTabSz="914400" eaLnBrk="1" hangingPunct="1" indent="-228600" latinLnBrk="0" marL="228600" rtl="0">
                <a:lnSpc>
                  <a:spcPct val="90000"/>
                </a:lnSpc>
                <a:spcBef>
                  <a:spcPts val="1000"/>
                </a:spcBef>
                <a:buFont charset="0" pitchFamily="34" typeface="Arial"/>
                <a:buChar char="•"/>
                <a:defRPr kern="1200" sz="2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algn="l" defTabSz="914400" eaLnBrk="1" hangingPunct="1" indent="-228600" latinLnBrk="0" marL="6858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algn="l" defTabSz="914400" eaLnBrk="1" hangingPunct="1" indent="-228600" latinLnBrk="0" marL="11430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2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algn="l" defTabSz="914400" eaLnBrk="1" hangingPunct="1" indent="-228600" latinLnBrk="0" marL="16002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algn="l" defTabSz="914400" eaLnBrk="1" hangingPunct="1" indent="-228600" latinLnBrk="0" marL="20574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algn="l" defTabSz="914400" eaLnBrk="1" hangingPunct="1" indent="-228600" latinLnBrk="0" marL="25146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algn="l" defTabSz="914400" eaLnBrk="1" hangingPunct="1" indent="-228600" latinLnBrk="0" marL="29718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algn="l" defTabSz="914400" eaLnBrk="1" hangingPunct="1" indent="-228600" latinLnBrk="0" marL="34290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algn="l" defTabSz="914400" eaLnBrk="1" hangingPunct="1" indent="-228600" latinLnBrk="0" marL="38862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marL="0">
                <a:buNone/>
              </a:pPr>
              <a:r>
                <a:rPr altLang="en-US" b="1" lang="zh-CN" sz="2000">
                  <a:solidFill>
                    <a:srgbClr val="C00000"/>
                  </a:solidFill>
                  <a:latin charset="-122" panose="020b0503020204020204" pitchFamily="34" typeface="微软雅黑"/>
                  <a:ea charset="-122" panose="020b0503020204020204" pitchFamily="34" typeface="微软雅黑"/>
                </a:rPr>
                <a:t>清理浮煤，保持环境整洁</a:t>
              </a:r>
              <a:endParaRPr altLang="en-US" b="1" lang="zh-CN" sz="2000">
                <a:solidFill>
                  <a:srgbClr val="C00000"/>
                </a:solidFill>
                <a:latin charset="-122" panose="020b0503020204020204" pitchFamily="34" typeface="微软雅黑"/>
                <a:ea charset="-122" panose="020b0503020204020204" pitchFamily="34" typeface="微软雅黑"/>
              </a:endParaRPr>
            </a:p>
          </p:txBody>
        </p:sp>
      </p:grpSp>
      <p:sp>
        <p:nvSpPr>
          <p:cNvPr id="16" name="文本占位符 5"/>
          <p:cNvSpPr txBox="1"/>
          <p:nvPr>
            <p:custDataLst>
              <p:tags r:id="rId9"/>
            </p:custDataLst>
          </p:nvPr>
        </p:nvSpPr>
        <p:spPr>
          <a:xfrm>
            <a:off x="2816616" y="2119858"/>
            <a:ext cx="8483600" cy="1353578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algn="l" defTabSz="914400" eaLnBrk="1" hangingPunct="1" indent="-228600" latinLnBrk="0" marL="228600" rtl="0">
              <a:lnSpc>
                <a:spcPct val="90000"/>
              </a:lnSpc>
              <a:spcBef>
                <a:spcPts val="1000"/>
              </a:spcBef>
              <a:buFont charset="0" pitchFamily="34" typeface="Arial"/>
              <a:buChar char="•"/>
              <a:defRPr kern="1200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indent="-228600" latinLnBrk="0" marL="6858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indent="-228600" latinLnBrk="0" marL="11430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indent="-228600" latinLnBrk="0" marL="16002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indent="-228600" latinLnBrk="0" marL="20574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indent="-228600" latinLnBrk="0" marL="25146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indent="-228600" latinLnBrk="0" marL="29718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indent="-228600" latinLnBrk="0" marL="34290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indent="-228600" latinLnBrk="0" marL="38862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marL="0">
              <a:lnSpc>
                <a:spcPct val="150000"/>
              </a:lnSpc>
              <a:spcBef>
                <a:spcPct val="0"/>
              </a:spcBef>
              <a:buNone/>
            </a:pPr>
            <a:r>
              <a:rPr altLang="en-US" lang="zh-CN" sz="1800"/>
              <a:t>定期清理浮煤和杂物，保持作业面通畅，降低火灾和滑倒风险。改善工作环境，确保作业区域整洁有序，为安全生产创造良好条件。</a:t>
            </a:r>
            <a:endParaRPr altLang="en-US" lang="zh-CN" sz="1800"/>
          </a:p>
        </p:txBody>
      </p:sp>
      <p:grpSp>
        <p:nvGrpSpPr>
          <p:cNvPr id="17" name="组合 16"/>
          <p:cNvGrpSpPr/>
          <p:nvPr/>
        </p:nvGrpSpPr>
        <p:grpSpPr>
          <a:xfrm>
            <a:off x="703238" y="3861462"/>
            <a:ext cx="10596978" cy="1727200"/>
            <a:chOff x="725010" y="3702869"/>
            <a:chExt cx="10596978" cy="1727200"/>
          </a:xfrm>
        </p:grpSpPr>
        <p:pic>
          <p:nvPicPr>
            <p:cNvPr descr="5f1f73f2a0a5aa8458d78ed521a81598" id="18" name="图片占位符 18" title="五我是文本|六我是长文本"/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10"/>
            <a:srcRect l="16676" r="16676"/>
            <a:stretch>
              <a:fillRect/>
            </a:stretch>
          </p:blipFill>
          <p:spPr>
            <a:xfrm>
              <a:off x="725010" y="3702869"/>
              <a:ext cx="1727200" cy="1727200"/>
            </a:xfrm>
            <a:custGeom>
              <a:gdLst>
                <a:gd fmla="*/ 0 w 1524000" name="connisteX0"/>
                <a:gd fmla="*/ 762000 h 1524000" name="connsiteY0"/>
                <a:gd fmla="*/ 762000 w 1524000" name="connisteX1"/>
                <a:gd fmla="*/ 0 h 1524000" name="connsiteY1"/>
                <a:gd fmla="*/ 762000 w 1524000" name="connisteX2"/>
                <a:gd fmla="*/ 0 h 1524000" name="connsiteY2"/>
                <a:gd fmla="*/ 1524000 w 1524000" name="connisteX3"/>
                <a:gd fmla="*/ 762000 h 1524000" name="connsiteY3"/>
                <a:gd fmla="*/ 1524000 w 1524000" name="connisteX4"/>
                <a:gd fmla="*/ 762000 h 1524000" name="connsiteY4"/>
                <a:gd fmla="*/ 762000 w 1524000" name="connisteX5"/>
                <a:gd fmla="*/ 1524000 h 1524000" name="connsiteY5"/>
                <a:gd fmla="*/ 762000 w 1524000" name="connisteX6"/>
                <a:gd fmla="*/ 1524000 h 1524000" name="connsiteY6"/>
                <a:gd fmla="*/ 0 w 1524000" name="connisteX7"/>
                <a:gd fmla="*/ 762000 h 1524000" name="connsiteY7"/>
                <a:gd fmla="*/ 0 w 1524000" name="connisteX8"/>
                <a:gd fmla="*/ 762000 h 1524000" name="connsiteY8"/>
              </a:gdLst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b="0" l="0" r="0" t="0"/>
              <a:pathLst>
                <a:path h="1524000" w="1524000">
                  <a:moveTo>
                    <a:pt x="0" y="762000"/>
                  </a:moveTo>
                  <a:cubicBezTo>
                    <a:pt x="0" y="341159"/>
                    <a:pt x="341159" y="0"/>
                    <a:pt x="762000" y="0"/>
                  </a:cubicBezTo>
                  <a:lnTo>
                    <a:pt x="762000" y="0"/>
                  </a:lnTo>
                  <a:cubicBezTo>
                    <a:pt x="1182841" y="0"/>
                    <a:pt x="1524000" y="341159"/>
                    <a:pt x="1524000" y="762000"/>
                  </a:cubicBezTo>
                  <a:lnTo>
                    <a:pt x="1524000" y="762000"/>
                  </a:lnTo>
                  <a:cubicBezTo>
                    <a:pt x="1524000" y="1182841"/>
                    <a:pt x="1182841" y="1524000"/>
                    <a:pt x="762000" y="1524000"/>
                  </a:cubicBezTo>
                  <a:lnTo>
                    <a:pt x="762000" y="1524000"/>
                  </a:lnTo>
                  <a:cubicBezTo>
                    <a:pt x="341159" y="1524000"/>
                    <a:pt x="0" y="1182841"/>
                    <a:pt x="0" y="762000"/>
                  </a:cubicBezTo>
                  <a:lnTo>
                    <a:pt x="0" y="762000"/>
                  </a:lnTo>
                  <a:close/>
                </a:path>
              </a:pathLst>
            </a:custGeom>
          </p:spPr>
        </p:pic>
        <p:sp>
          <p:nvSpPr>
            <p:cNvPr id="19" name="文本占位符 8"/>
            <p:cNvSpPr txBox="1"/>
            <p:nvPr>
              <p:custDataLst>
                <p:tags r:id="rId12"/>
              </p:custDataLst>
            </p:nvPr>
          </p:nvSpPr>
          <p:spPr>
            <a:xfrm>
              <a:off x="2838388" y="3795133"/>
              <a:ext cx="8483600" cy="406400"/>
            </a:xfrm>
            <a:prstGeom prst="rect">
              <a:avLst/>
            </a:prstGeom>
          </p:spPr>
          <p:txBody>
            <a:bodyPr/>
            <a:lstStyle>
              <a:defPPr>
                <a:defRPr lang="zh-CN"/>
              </a:defPPr>
              <a:lvl1pPr algn="l" defTabSz="914400" eaLnBrk="1" hangingPunct="1" indent="-228600" latinLnBrk="0" marL="228600" rtl="0">
                <a:lnSpc>
                  <a:spcPct val="90000"/>
                </a:lnSpc>
                <a:spcBef>
                  <a:spcPts val="1000"/>
                </a:spcBef>
                <a:buFont charset="0" pitchFamily="34" typeface="Arial"/>
                <a:buChar char="•"/>
                <a:defRPr kern="1200" sz="2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algn="l" defTabSz="914400" eaLnBrk="1" hangingPunct="1" indent="-228600" latinLnBrk="0" marL="6858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algn="l" defTabSz="914400" eaLnBrk="1" hangingPunct="1" indent="-228600" latinLnBrk="0" marL="11430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2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algn="l" defTabSz="914400" eaLnBrk="1" hangingPunct="1" indent="-228600" latinLnBrk="0" marL="16002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algn="l" defTabSz="914400" eaLnBrk="1" hangingPunct="1" indent="-228600" latinLnBrk="0" marL="20574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algn="l" defTabSz="914400" eaLnBrk="1" hangingPunct="1" indent="-228600" latinLnBrk="0" marL="25146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algn="l" defTabSz="914400" eaLnBrk="1" hangingPunct="1" indent="-228600" latinLnBrk="0" marL="29718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algn="l" defTabSz="914400" eaLnBrk="1" hangingPunct="1" indent="-228600" latinLnBrk="0" marL="34290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algn="l" defTabSz="914400" eaLnBrk="1" hangingPunct="1" indent="-228600" latinLnBrk="0" marL="38862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marL="0">
                <a:buNone/>
              </a:pPr>
              <a:r>
                <a:rPr altLang="en-US" b="1" lang="zh-CN" sz="2000">
                  <a:solidFill>
                    <a:srgbClr val="C00000"/>
                  </a:solidFill>
                  <a:latin charset="-122" panose="020b0503020204020204" pitchFamily="34" typeface="微软雅黑"/>
                  <a:ea charset="-122" panose="020b0503020204020204" pitchFamily="34" typeface="微软雅黑"/>
                </a:rPr>
                <a:t>维护关键部件，禁止拆解防护装置</a:t>
              </a:r>
              <a:endParaRPr altLang="en-US" b="1" lang="zh-CN" sz="2000">
                <a:solidFill>
                  <a:srgbClr val="C00000"/>
                </a:solidFill>
                <a:latin charset="-122" panose="020b0503020204020204" pitchFamily="34" typeface="微软雅黑"/>
                <a:ea charset="-122" panose="020b0503020204020204" pitchFamily="34" typeface="微软雅黑"/>
              </a:endParaRPr>
            </a:p>
          </p:txBody>
        </p:sp>
      </p:grpSp>
      <p:sp>
        <p:nvSpPr>
          <p:cNvPr id="20" name="文本占位符 9"/>
          <p:cNvSpPr txBox="1"/>
          <p:nvPr>
            <p:custDataLst>
              <p:tags r:id="rId13"/>
            </p:custDataLst>
          </p:nvPr>
        </p:nvSpPr>
        <p:spPr>
          <a:xfrm>
            <a:off x="2816616" y="4374530"/>
            <a:ext cx="8483600" cy="1320800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algn="l" defTabSz="914400" eaLnBrk="1" hangingPunct="1" indent="-228600" latinLnBrk="0" marL="228600" rtl="0">
              <a:lnSpc>
                <a:spcPct val="90000"/>
              </a:lnSpc>
              <a:spcBef>
                <a:spcPts val="1000"/>
              </a:spcBef>
              <a:buFont charset="0" pitchFamily="34" typeface="Arial"/>
              <a:buChar char="•"/>
              <a:defRPr kern="1200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indent="-228600" latinLnBrk="0" marL="6858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indent="-228600" latinLnBrk="0" marL="11430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indent="-228600" latinLnBrk="0" marL="16002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indent="-228600" latinLnBrk="0" marL="20574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indent="-228600" latinLnBrk="0" marL="25146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indent="-228600" latinLnBrk="0" marL="29718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indent="-228600" latinLnBrk="0" marL="34290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indent="-228600" latinLnBrk="0" marL="38862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marL="0">
              <a:lnSpc>
                <a:spcPct val="150000"/>
              </a:lnSpc>
              <a:spcBef>
                <a:spcPct val="0"/>
              </a:spcBef>
              <a:buNone/>
            </a:pPr>
            <a:r>
              <a:rPr altLang="en-US" lang="zh-CN" sz="1800"/>
              <a:t>维护齿轮箱等关键部件，严禁拆解防护装置，确保设备与人员安全。爱护设备，禁止拆解防护装置，确保设备和人员安全，延长设备使用寿命。</a:t>
            </a:r>
            <a:endParaRPr altLang="en-US" lang="zh-CN" sz="1800"/>
          </a:p>
        </p:txBody>
      </p:sp>
    </p:spTree>
  </p:cSld>
  <p:clrMapOvr>
    <a:masterClrMapping/>
  </p:clrMapOvr>
  <p:transition/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 nodeType="clickPar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dur="500" id="7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8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fill="hold" id="9" nodeType="afterEffect" presetClass="entr" presetID="2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dur="500" id="11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2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fill="hold" grpId="0" id="13" nodeType="after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dur="500" id="15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6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fill="hold" grpId="0" id="17" nodeType="afterEffect" presetClass="entr" presetID="41" presetSubtype="0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dur="1" fill="hold" id="1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500" fill="hold" id="19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2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21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22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>
                                        <p:cTn dur="500" id="23" tmFilter="0,0; .5, 1; 1, 1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4" nodeType="clickPar">
                      <p:stCondLst>
                        <p:cond delay="indefinite"/>
                      </p:stCondLst>
                      <p:childTnLst>
                        <p:par>
                          <p:cTn fill="hold" id="25">
                            <p:stCondLst>
                              <p:cond delay="0"/>
                            </p:stCondLst>
                            <p:childTnLst>
                              <p:par>
                                <p:cTn fill="hold" id="26" nodeType="click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dur="500" id="28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9" nodeType="clickPar">
                      <p:stCondLst>
                        <p:cond delay="indefinite"/>
                      </p:stCondLst>
                      <p:childTnLst>
                        <p:par>
                          <p:cTn fill="hold" id="30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31" nodeType="click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dur="500" id="33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34" nodeType="clickPar">
                      <p:stCondLst>
                        <p:cond delay="indefinite"/>
                      </p:stCondLst>
                      <p:childTnLst>
                        <p:par>
                          <p:cTn fill="hold" id="35">
                            <p:stCondLst>
                              <p:cond delay="0"/>
                            </p:stCondLst>
                            <p:childTnLst>
                              <p:par>
                                <p:cTn fill="hold" id="36" nodeType="click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dur="500" id="38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39" nodeType="clickPar">
                      <p:stCondLst>
                        <p:cond delay="indefinite"/>
                      </p:stCondLst>
                      <p:childTnLst>
                        <p:par>
                          <p:cTn fill="hold" id="40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41" nodeType="click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dur="500" id="43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animBg="1" grpId="0" spid="3"/>
      <p:bldP grpId="0" spid="4"/>
      <p:bldP grpId="0" spid="5"/>
      <p:bldP grpId="0" spid="16"/>
      <p:bldP grpId="0" spid="20"/>
    </p:bldLst>
  </p:timing>
</p:sld>
</file>

<file path=ppt/slides/slide16.xml><?xml version="1.0" encoding="utf-8"?>
<p:sld xmlns:p="http://schemas.openxmlformats.org/presentationml/2006/main" xmlns:a="http://schemas.openxmlformats.org/drawingml/2006/main" xmlns:a14="http://schemas.microsoft.com/office/drawing/2010/main" xmlns:m="http://schemas.openxmlformats.org/officeDocument/2006/math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r="http://schemas.openxmlformats.org/officeDocument/2006/relationships" xmlns:w="http://schemas.openxmlformats.org/wordprocessingml/2006/main" xmlns:wp="http://schemas.openxmlformats.org/drawingml/2006/wordprocessingDrawing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文本框 1"/>
          <p:cNvSpPr txBox="1"/>
          <p:nvPr/>
        </p:nvSpPr>
        <p:spPr>
          <a:xfrm>
            <a:off x="426454" y="1522508"/>
            <a:ext cx="5956590" cy="3139899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>
            <a:defPPr>
              <a:defRPr lang="zh-CN"/>
            </a:defPPr>
            <a:lvl1pPr algn="l" defTabSz="914400" eaLnBrk="1" hangingPunct="1" latinLnBrk="0" marL="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altLang="en-US" lang="zh-CN" sz="4000">
                <a:solidFill>
                  <a:srgbClr val="3F48CC"/>
                </a:solidFill>
                <a:latin charset="-122" panose="02010600030101010101" typeface="庞门正道标题体"/>
                <a:ea charset="-122" panose="02010600030101010101" typeface="庞门正道标题体"/>
              </a:rPr>
              <a:t>一、</a:t>
            </a:r>
            <a:r>
              <a:rPr altLang="en-US" lang="zh-CN" sz="3600">
                <a:solidFill>
                  <a:srgbClr val="3F48CC"/>
                </a:solidFill>
                <a:latin charset="-122" panose="02010600030101010101" typeface="庞门正道标题体"/>
                <a:ea charset="-122" panose="02010600030101010101" typeface="庞门正道标题体"/>
              </a:rPr>
              <a:t>三、案例分析与思政要点 </a:t>
            </a:r>
            <a:endParaRPr altLang="zh-CN" lang="en-US" sz="4000">
              <a:solidFill>
                <a:srgbClr val="3F48CC"/>
              </a:solidFill>
              <a:latin charset="-122" panose="02010600030101010101" typeface="庞门正道标题体"/>
              <a:ea charset="-122" panose="02010600030101010101" typeface="庞门正道标题体"/>
            </a:endParaRPr>
          </a:p>
          <a:p>
            <a:pPr algn="ctr" indent="-457200" marL="457200">
              <a:lnSpc>
                <a:spcPct val="150000"/>
              </a:lnSpc>
              <a:buClr>
                <a:srgbClr val="C00000"/>
              </a:buClr>
              <a:buFont charset="2" panose="05000000000000000000" pitchFamily="2" typeface="Wingdings"/>
              <a:buChar char="u"/>
            </a:pPr>
            <a:r>
              <a:rPr altLang="en-US" lang="zh-CN" sz="3200">
                <a:solidFill>
                  <a:srgbClr val="17456C"/>
                </a:solidFill>
                <a:latin charset="-122" panose="02010600030101010101" typeface="庞门正道标题体"/>
                <a:ea charset="-122" panose="02010600030101010101" typeface="庞门正道标题体"/>
              </a:rPr>
              <a:t> </a:t>
            </a:r>
            <a:r>
              <a:rPr altLang="en-US" lang="zh-CN" sz="3200">
                <a:solidFill>
                  <a:srgbClr val="C00000"/>
                </a:solidFill>
                <a:latin charset="-122" panose="02010600030101010101" typeface="庞门正道标题体"/>
                <a:ea charset="-122" panose="02010600030101010101" typeface="庞门正道标题体"/>
              </a:rPr>
              <a:t>二我是文本</a:t>
            </a:r>
            <a:endParaRPr altLang="zh-CN" lang="en-US" sz="3200">
              <a:solidFill>
                <a:srgbClr val="C00000"/>
              </a:solidFill>
              <a:latin charset="-122" panose="02010600030101010101" typeface="庞门正道标题体"/>
              <a:ea charset="-122" panose="02010600030101010101" typeface="庞门正道标题体"/>
            </a:endParaRPr>
          </a:p>
          <a:p>
            <a:pPr algn="ctr" indent="-457200" marL="457200">
              <a:lnSpc>
                <a:spcPct val="150000"/>
              </a:lnSpc>
              <a:buFont charset="2" panose="05000000000000000000" pitchFamily="2" typeface="Wingdings"/>
              <a:buChar char="u"/>
            </a:pPr>
            <a:r>
              <a:rPr altLang="zh-CN" lang="en-US" sz="3200">
                <a:solidFill>
                  <a:srgbClr val="C00000"/>
                </a:solidFill>
                <a:latin charset="-122" panose="02010600030101010101" typeface="庞门正道标题体"/>
                <a:ea charset="-122" panose="02010600030101010101" typeface="庞门正道标题体"/>
              </a:rPr>
              <a:t> </a:t>
            </a:r>
            <a:r>
              <a:rPr altLang="en-US" lang="zh-CN" sz="3200">
                <a:solidFill>
                  <a:srgbClr val="C00000"/>
                </a:solidFill>
                <a:latin charset="-122" panose="02010600030101010101" typeface="庞门正道标题体"/>
                <a:ea charset="-122" panose="02010600030101010101" typeface="庞门正道标题体"/>
              </a:rPr>
              <a:t>瓦斯超限停机案例</a:t>
            </a:r>
            <a:endParaRPr altLang="zh-CN" lang="en-US" sz="3200">
              <a:solidFill>
                <a:srgbClr val="C00000"/>
              </a:solidFill>
              <a:latin charset="-122" panose="02010600030101010101" typeface="庞门正道标题体"/>
              <a:ea charset="-122" panose="02010600030101010101" typeface="庞门正道标题体"/>
            </a:endParaRPr>
          </a:p>
          <a:p>
            <a:pPr algn="ctr" indent="-457200" marL="457200">
              <a:lnSpc>
                <a:spcPct val="150000"/>
              </a:lnSpc>
              <a:buFont charset="2" panose="05000000000000000000" pitchFamily="2" typeface="Wingdings"/>
              <a:buChar char="u"/>
            </a:pPr>
            <a:r>
              <a:rPr altLang="en-US" lang="zh-CN" sz="3200">
                <a:solidFill>
                  <a:srgbClr val="C00000"/>
                </a:solidFill>
                <a:latin charset="-122" panose="02010600030101010101" typeface="庞门正道标题体"/>
                <a:ea charset="-122" panose="02010600030101010101" typeface="庞门正道标题体"/>
              </a:rPr>
              <a:t> 忽视隐患导致事故案例</a:t>
            </a:r>
            <a:endParaRPr altLang="en-US" lang="zh-CN" sz="3200">
              <a:solidFill>
                <a:srgbClr val="C00000"/>
              </a:solidFill>
              <a:latin charset="-122" panose="02010600030101010101" typeface="庞门正道标题体"/>
              <a:ea charset="-122" panose="02010600030101010101" typeface="庞门正道标题体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val="0"/>
              </a:ext>
            </a:extLst>
          </a:blip>
          <a:stretch>
            <a:fillRect/>
          </a:stretch>
        </p:blipFill>
        <p:spPr>
          <a:xfrm>
            <a:off x="0" y="6096"/>
            <a:ext cx="12192000" cy="6851904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0" y="0"/>
            <a:ext cx="12192000" cy="2419350"/>
          </a:xfrm>
          <a:prstGeom prst="rect">
            <a:avLst/>
          </a:prstGeom>
          <a:solidFill>
            <a:srgbClr val="3F48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>
            <a:defPPr>
              <a:defRPr lang="zh-CN"/>
            </a:defPPr>
            <a:lvl1pPr algn="l" defTabSz="914400" eaLnBrk="1" hangingPunct="1" latinLnBrk="0" marL="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9pPr>
          </a:lstStyle>
          <a:p>
            <a:pPr algn="ctr" defTabSz="914400" eaLnBrk="1" fontAlgn="auto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altLang="en-US" b="0" baseline="0" cap="none" i="0" kern="1200" kumimoji="0" lang="zh-CN" noProof="0" normalizeH="0" spc="0" strike="noStrike" sz="1800" u="none">
              <a:ln>
                <a:noFill/>
              </a:ln>
              <a:solidFill>
                <a:prstClr val="white"/>
              </a:solidFill>
              <a:effectLst/>
              <a:uLnTx/>
              <a:uFillTx/>
              <a:latin charset="-122" panose="00000500000000000000" pitchFamily="2" typeface="印品黑体"/>
              <a:ea charset="-122" panose="00000500000000000000" pitchFamily="2" typeface="印品黑体"/>
              <a:cs typeface="+mn-cs"/>
              <a:sym charset="-122" panose="00000500000000000000" pitchFamily="2" typeface="印品黑体"/>
            </a:endParaRPr>
          </a:p>
        </p:txBody>
      </p:sp>
      <p:sp>
        <p:nvSpPr>
          <p:cNvPr id="6" name="文本框 135"/>
          <p:cNvSpPr txBox="1">
            <a:spLocks noChangeArrowheads="1"/>
          </p:cNvSpPr>
          <p:nvPr/>
        </p:nvSpPr>
        <p:spPr bwMode="auto">
          <a:xfrm>
            <a:off x="-2" y="768203"/>
            <a:ext cx="12110235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>
                <a:solidFill>
                  <a:srgbClr val="FFFFFF"/>
                </a:solidFill>
              </a14:hiddenFill>
            </a:ext>
            <a:ext uri="{91240B29-F687-4F45-9708-019B960494DF}">
              <a14:hiddenLine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defTabSz="914400" eaLnBrk="1" hangingPunct="1" latinLnBrk="0" marL="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1pPr>
            <a:lvl2pPr algn="l" defTabSz="914400" eaLnBrk="1" hangingPunct="1" indent="-285750" latinLnBrk="0" marL="74295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2pPr>
            <a:lvl3pPr algn="l" defTabSz="914400" eaLnBrk="1" hangingPunct="1" indent="-228600" latinLnBrk="0" marL="11430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3pPr>
            <a:lvl4pPr algn="l" defTabSz="914400" eaLnBrk="1" hangingPunct="1" indent="-228600" latinLnBrk="0" marL="16002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4pPr>
            <a:lvl5pPr algn="l" defTabSz="914400" eaLnBrk="1" hangingPunct="1" indent="-228600" latinLnBrk="0" marL="20574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5pPr>
            <a:lvl6pPr algn="l" defTabSz="914400" eaLnBrk="1" fontAlgn="base" hangingPunct="1" indent="-228600" latinLnBrk="0" marL="25146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6pPr>
            <a:lvl7pPr algn="l" defTabSz="914400" eaLnBrk="1" fontAlgn="base" hangingPunct="1" indent="-228600" latinLnBrk="0" marL="29718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7pPr>
            <a:lvl8pPr algn="l" defTabSz="914400" eaLnBrk="1" fontAlgn="base" hangingPunct="1" indent="-228600" latinLnBrk="0" marL="34290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8pPr>
            <a:lvl9pPr algn="l" defTabSz="914400" eaLnBrk="1" fontAlgn="base" hangingPunct="1" indent="-228600" latinLnBrk="0" marL="38862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9pPr>
          </a:lstStyle>
          <a:p>
            <a:pPr algn="ctr" defTabSz="914400" eaLnBrk="1" fontAlgn="auto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altLang="en-US" b="1" baseline="0" cap="none" i="0" kern="1200" kumimoji="0" lang="zh-CN" noProof="0" normalizeH="0" spc="0" strike="noStrike" sz="4800" u="none">
                <a:ln>
                  <a:noFill/>
                </a:ln>
                <a:solidFill>
                  <a:prstClr val="white"/>
                </a:solidFill>
                <a:effectLst>
                  <a:outerShdw algn="tl" blurRad="38100" dir="2700000" dist="38100">
                    <a:srgbClr val="000000">
                      <a:alpha val="43137"/>
                    </a:srgbClr>
                  </a:outerShdw>
                </a:effectLst>
                <a:uLnTx/>
                <a:uFillTx/>
                <a:latin charset="-122" panose="00000500000000000000" pitchFamily="2" typeface="印品黑体"/>
                <a:ea charset="-122" panose="00000500000000000000" pitchFamily="2" typeface="印品黑体"/>
                <a:cs typeface="+mn-cs"/>
                <a:sym charset="-122" panose="00000500000000000000" pitchFamily="2" typeface="印品黑体"/>
              </a:rPr>
              <a:t>三、案例分析与思政要点 </a:t>
            </a:r>
            <a:endParaRPr altLang="en-US" b="1" baseline="0" cap="none" i="0" kern="1200" kumimoji="0" lang="zh-CN" noProof="0" normalizeH="0" spc="0" strike="noStrike" sz="4800" u="none">
              <a:ln>
                <a:noFill/>
              </a:ln>
              <a:solidFill>
                <a:prstClr val="white"/>
              </a:solidFill>
              <a:effectLst>
                <a:outerShdw algn="tl" blurRad="38100" dir="2700000" dist="38100">
                  <a:srgbClr val="000000">
                    <a:alpha val="43137"/>
                  </a:srgbClr>
                </a:outerShdw>
              </a:effectLst>
              <a:uLnTx/>
              <a:uFillTx/>
              <a:latin charset="-122" panose="00000500000000000000" pitchFamily="2" typeface="印品黑体"/>
              <a:ea charset="-122" panose="00000500000000000000" pitchFamily="2" typeface="印品黑体"/>
              <a:cs typeface="+mn-cs"/>
              <a:sym charset="-122" panose="00000500000000000000" pitchFamily="2" typeface="印品黑体"/>
            </a:endParaRPr>
          </a:p>
        </p:txBody>
      </p:sp>
      <p:sp>
        <p:nvSpPr>
          <p:cNvPr id="7" name="文本框 89"/>
          <p:cNvSpPr txBox="1">
            <a:spLocks noChangeArrowheads="1"/>
          </p:cNvSpPr>
          <p:nvPr/>
        </p:nvSpPr>
        <p:spPr bwMode="auto">
          <a:xfrm>
            <a:off x="1348496" y="5647881"/>
            <a:ext cx="2130425" cy="475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>
                <a:solidFill>
                  <a:srgbClr val="FFFFFF"/>
                </a:solidFill>
              </a14:hiddenFill>
            </a:ext>
            <a:ext uri="{91240B29-F687-4F45-9708-019B960494DF}">
              <a14:hiddenLine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defTabSz="914400" eaLnBrk="1" hangingPunct="1" latinLnBrk="0" marL="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1pPr>
            <a:lvl2pPr algn="l" defTabSz="914400" eaLnBrk="1" hangingPunct="1" indent="-285750" latinLnBrk="0" marL="74295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2pPr>
            <a:lvl3pPr algn="l" defTabSz="914400" eaLnBrk="1" hangingPunct="1" indent="-228600" latinLnBrk="0" marL="11430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3pPr>
            <a:lvl4pPr algn="l" defTabSz="914400" eaLnBrk="1" hangingPunct="1" indent="-228600" latinLnBrk="0" marL="16002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4pPr>
            <a:lvl5pPr algn="l" defTabSz="914400" eaLnBrk="1" hangingPunct="1" indent="-228600" latinLnBrk="0" marL="20574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5pPr>
            <a:lvl6pPr algn="l" defTabSz="914400" eaLnBrk="1" fontAlgn="base" hangingPunct="1" indent="-228600" latinLnBrk="0" marL="25146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6pPr>
            <a:lvl7pPr algn="l" defTabSz="914400" eaLnBrk="1" fontAlgn="base" hangingPunct="1" indent="-228600" latinLnBrk="0" marL="29718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7pPr>
            <a:lvl8pPr algn="l" defTabSz="914400" eaLnBrk="1" fontAlgn="base" hangingPunct="1" indent="-228600" latinLnBrk="0" marL="34290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8pPr>
            <a:lvl9pPr algn="l" defTabSz="914400" eaLnBrk="1" fontAlgn="base" hangingPunct="1" indent="-228600" latinLnBrk="0" marL="38862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9pPr>
          </a:lstStyle>
          <a:p>
            <a:pPr algn="ctr" defTabSz="914400" eaLnBrk="1" fontAlgn="auto" hangingPunct="1" indent="0" latinLnBrk="0" lvl="0" marL="0" marR="0" rtl="0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altLang="en-US" b="1" baseline="0" cap="none" i="0" kern="1200" kumimoji="0" lang="zh-CN" noProof="0" normalizeH="0" spc="0" strike="noStrike" sz="2000" u="none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charset="-122" panose="00000500000000000000" pitchFamily="2" typeface="印品黑体"/>
                <a:ea charset="-122" panose="00000500000000000000" pitchFamily="2" typeface="印品黑体"/>
                <a:cs typeface="+mn-cs"/>
                <a:sym charset="-122" panose="00000500000000000000" pitchFamily="2" typeface="印品黑体"/>
              </a:rPr>
              <a:t>瓦斯超限停机案例</a:t>
            </a:r>
            <a:endParaRPr altLang="en-US" b="1" baseline="0" cap="none" i="0" kern="1200" kumimoji="0" lang="zh-CN" noProof="0" normalizeH="0" spc="0" strike="noStrike" sz="2000" u="none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charset="-122" panose="00000500000000000000" pitchFamily="2" typeface="印品黑体"/>
              <a:ea charset="-122" panose="00000500000000000000" pitchFamily="2" typeface="印品黑体"/>
              <a:cs typeface="+mn-cs"/>
              <a:sym charset="-122" panose="00000500000000000000" pitchFamily="2" typeface="印品黑体"/>
            </a:endParaRPr>
          </a:p>
        </p:txBody>
      </p:sp>
      <p:pic>
        <p:nvPicPr>
          <p:cNvPr id="8" name="图片 7" title="三我是文本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val="0"/>
              </a:ext>
            </a:extLst>
          </a:blip>
          <a:stretch>
            <a:fillRect/>
          </a:stretch>
        </p:blipFill>
        <p:spPr>
          <a:xfrm>
            <a:off x="1348496" y="3239074"/>
            <a:ext cx="2085301" cy="1810041"/>
          </a:xfrm>
          <a:prstGeom prst="roundRect">
            <a:avLst>
              <a:gd fmla="val 8594" name="adj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algn="bl" blurRad="12700" dir="5400000" dist="5000" endPos="28000" rotWithShape="0" stA="38000" sy="-100000"/>
          </a:effectLst>
        </p:spPr>
      </p:pic>
      <p:pic>
        <p:nvPicPr>
          <p:cNvPr id="9" name="图片 8" title="四我是文本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val="0"/>
              </a:ext>
            </a:extLst>
          </a:blip>
          <a:srcRect b="23914" t="23853"/>
          <a:stretch>
            <a:fillRect/>
          </a:stretch>
        </p:blipFill>
        <p:spPr>
          <a:xfrm>
            <a:off x="4634892" y="3239074"/>
            <a:ext cx="2468223" cy="1810042"/>
          </a:xfrm>
          <a:prstGeom prst="roundRect">
            <a:avLst>
              <a:gd fmla="val 8594" name="adj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algn="bl" blurRad="12700" dir="5400000" dist="5000" endPos="28000" rotWithShape="0" stA="38000" sy="-100000"/>
          </a:effectLst>
        </p:spPr>
      </p:pic>
      <p:pic>
        <p:nvPicPr>
          <p:cNvPr id="10" name="图片 9" title="五我是文本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val="0"/>
              </a:ext>
            </a:extLst>
          </a:blip>
          <a:stretch>
            <a:fillRect/>
          </a:stretch>
        </p:blipFill>
        <p:spPr>
          <a:xfrm>
            <a:off x="8134056" y="3239074"/>
            <a:ext cx="2239226" cy="1810041"/>
          </a:xfrm>
          <a:prstGeom prst="roundRect">
            <a:avLst>
              <a:gd fmla="val 8594" name="adj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algn="bl" blurRad="12700" dir="5400000" dist="5000" endPos="28000" rotWithShape="0" stA="38000" sy="-100000"/>
          </a:effectLst>
        </p:spPr>
      </p:pic>
      <p:sp>
        <p:nvSpPr>
          <p:cNvPr id="11" name="文本框 89"/>
          <p:cNvSpPr txBox="1">
            <a:spLocks noChangeArrowheads="1"/>
          </p:cNvSpPr>
          <p:nvPr/>
        </p:nvSpPr>
        <p:spPr bwMode="auto">
          <a:xfrm>
            <a:off x="4989904" y="5647881"/>
            <a:ext cx="2130425" cy="475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>
                <a:solidFill>
                  <a:srgbClr val="FFFFFF"/>
                </a:solidFill>
              </a14:hiddenFill>
            </a:ext>
            <a:ext uri="{91240B29-F687-4F45-9708-019B960494DF}">
              <a14:hiddenLine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defTabSz="914400" eaLnBrk="1" hangingPunct="1" latinLnBrk="0" marL="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1pPr>
            <a:lvl2pPr algn="l" defTabSz="914400" eaLnBrk="1" hangingPunct="1" indent="-285750" latinLnBrk="0" marL="74295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2pPr>
            <a:lvl3pPr algn="l" defTabSz="914400" eaLnBrk="1" hangingPunct="1" indent="-228600" latinLnBrk="0" marL="11430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3pPr>
            <a:lvl4pPr algn="l" defTabSz="914400" eaLnBrk="1" hangingPunct="1" indent="-228600" latinLnBrk="0" marL="16002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4pPr>
            <a:lvl5pPr algn="l" defTabSz="914400" eaLnBrk="1" hangingPunct="1" indent="-228600" latinLnBrk="0" marL="20574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5pPr>
            <a:lvl6pPr algn="l" defTabSz="914400" eaLnBrk="1" fontAlgn="base" hangingPunct="1" indent="-228600" latinLnBrk="0" marL="25146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6pPr>
            <a:lvl7pPr algn="l" defTabSz="914400" eaLnBrk="1" fontAlgn="base" hangingPunct="1" indent="-228600" latinLnBrk="0" marL="29718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7pPr>
            <a:lvl8pPr algn="l" defTabSz="914400" eaLnBrk="1" fontAlgn="base" hangingPunct="1" indent="-228600" latinLnBrk="0" marL="34290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8pPr>
            <a:lvl9pPr algn="l" defTabSz="914400" eaLnBrk="1" fontAlgn="base" hangingPunct="1" indent="-228600" latinLnBrk="0" marL="38862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9pPr>
          </a:lstStyle>
          <a:p>
            <a:pPr algn="ctr" defTabSz="914400" eaLnBrk="1" fontAlgn="auto" hangingPunct="1" indent="0" latinLnBrk="0" lvl="0" marL="0" marR="0" rtl="0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altLang="en-US" b="1" baseline="0" cap="none" i="0" kern="1200" kumimoji="0" lang="zh-CN" noProof="0" normalizeH="0" spc="0" strike="noStrike" sz="2000" u="none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charset="-122" panose="00000500000000000000" pitchFamily="2" typeface="印品黑体"/>
                <a:ea charset="-122" panose="00000500000000000000" pitchFamily="2" typeface="印品黑体"/>
                <a:cs typeface="+mn-cs"/>
                <a:sym charset="-122" panose="00000500000000000000" pitchFamily="2" typeface="印品黑体"/>
              </a:rPr>
              <a:t>忽视隐患导致事故案例</a:t>
            </a:r>
            <a:endParaRPr altLang="en-US" b="1" baseline="0" cap="none" i="0" kern="1200" kumimoji="0" lang="zh-CN" noProof="0" normalizeH="0" spc="0" strike="noStrike" sz="2000" u="none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charset="-122" panose="00000500000000000000" pitchFamily="2" typeface="印品黑体"/>
              <a:ea charset="-122" panose="00000500000000000000" pitchFamily="2" typeface="印品黑体"/>
              <a:cs typeface="+mn-cs"/>
              <a:sym charset="-122" panose="00000500000000000000" pitchFamily="2" typeface="印品黑体"/>
            </a:endParaRPr>
          </a:p>
        </p:txBody>
      </p:sp>
      <p:sp>
        <p:nvSpPr>
          <p:cNvPr id="12" name="文本框 89"/>
          <p:cNvSpPr txBox="1">
            <a:spLocks noChangeArrowheads="1"/>
          </p:cNvSpPr>
          <p:nvPr/>
        </p:nvSpPr>
        <p:spPr bwMode="auto">
          <a:xfrm>
            <a:off x="8322756" y="5647881"/>
            <a:ext cx="2130425" cy="475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>
                <a:solidFill>
                  <a:srgbClr val="FFFFFF"/>
                </a:solidFill>
              </a14:hiddenFill>
            </a:ext>
            <a:ext uri="{91240B29-F687-4F45-9708-019B960494DF}">
              <a14:hiddenLine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defTabSz="914400" eaLnBrk="1" hangingPunct="1" latinLnBrk="0" marL="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1pPr>
            <a:lvl2pPr algn="l" defTabSz="914400" eaLnBrk="1" hangingPunct="1" indent="-285750" latinLnBrk="0" marL="74295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2pPr>
            <a:lvl3pPr algn="l" defTabSz="914400" eaLnBrk="1" hangingPunct="1" indent="-228600" latinLnBrk="0" marL="11430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3pPr>
            <a:lvl4pPr algn="l" defTabSz="914400" eaLnBrk="1" hangingPunct="1" indent="-228600" latinLnBrk="0" marL="16002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4pPr>
            <a:lvl5pPr algn="l" defTabSz="914400" eaLnBrk="1" hangingPunct="1" indent="-228600" latinLnBrk="0" marL="20574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5pPr>
            <a:lvl6pPr algn="l" defTabSz="914400" eaLnBrk="1" fontAlgn="base" hangingPunct="1" indent="-228600" latinLnBrk="0" marL="25146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6pPr>
            <a:lvl7pPr algn="l" defTabSz="914400" eaLnBrk="1" fontAlgn="base" hangingPunct="1" indent="-228600" latinLnBrk="0" marL="29718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7pPr>
            <a:lvl8pPr algn="l" defTabSz="914400" eaLnBrk="1" fontAlgn="base" hangingPunct="1" indent="-228600" latinLnBrk="0" marL="34290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8pPr>
            <a:lvl9pPr algn="l" defTabSz="914400" eaLnBrk="1" fontAlgn="base" hangingPunct="1" indent="-228600" latinLnBrk="0" marL="38862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9pPr>
          </a:lstStyle>
          <a:p>
            <a:pPr algn="ctr" defTabSz="914400" eaLnBrk="1" fontAlgn="auto" hangingPunct="1" indent="0" latinLnBrk="0" lvl="0" marL="0" marR="0" rtl="0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altLang="en-US" b="1" baseline="0" cap="none" i="0" kern="1200" kumimoji="0" lang="zh-CN" noProof="0" normalizeH="0" spc="0" strike="noStrike" sz="2000" u="none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charset="-122" panose="00000500000000000000" pitchFamily="2" typeface="印品黑体"/>
                <a:ea charset="-122" panose="00000500000000000000" pitchFamily="2" typeface="印品黑体"/>
                <a:cs typeface="+mn-cs"/>
                <a:sym charset="-122" panose="00000500000000000000" pitchFamily="2" typeface="印品黑体"/>
              </a:rPr>
              <a:t>多岗位协同避险案例</a:t>
            </a:r>
            <a:endParaRPr altLang="en-US" b="1" baseline="0" cap="none" i="0" kern="1200" kumimoji="0" lang="zh-CN" noProof="0" normalizeH="0" spc="0" strike="noStrike" sz="2000" u="none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charset="-122" panose="00000500000000000000" pitchFamily="2" typeface="印品黑体"/>
              <a:ea charset="-122" panose="00000500000000000000" pitchFamily="2" typeface="印品黑体"/>
              <a:cs typeface="+mn-cs"/>
              <a:sym charset="-122" panose="00000500000000000000" pitchFamily="2" typeface="印品黑体"/>
            </a:endParaRPr>
          </a:p>
        </p:txBody>
      </p:sp>
    </p:spTree>
  </p:cSld>
  <p:clrMapOvr>
    <a:masterClrMapping/>
  </p:clrMapOvr>
  <p:transition/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 nodeType="clickPar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500" fill="hold" id="7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8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>
                                        <p:cTn dur="500" id="9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0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fill="hold" grpId="0" id="11" nodeType="afterEffect" presetClass="entr" presetID="2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dur="500" id="13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4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fill="hold" grpId="0" id="15" nodeType="afterEffect" presetClass="entr" presetID="41" presetSubtype="0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dur="1" fill="hold" id="1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500" fill="hold" id="17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18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19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2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>
                                        <p:cTn dur="500" id="21" tmFilter="0,0; .5, 1; 1, 1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22" nodeType="with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 id="24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000" fill="hold" id="25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26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grpId="0" id="27" nodeType="with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 id="29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000" fill="hold" id="3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31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grpId="0" id="32" nodeType="with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 id="34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000" fill="hold" id="35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36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id="37" nodeType="with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 id="39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000" fill="hold" id="4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41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id="42" nodeType="with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 id="44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000" fill="hold" id="45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46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id="47" nodeType="with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 id="49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000" fill="hold" id="5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51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"/>
      <p:bldP animBg="1" grpId="0" spid="5"/>
      <p:bldP grpId="0" spid="6"/>
      <p:bldP grpId="0" spid="7"/>
      <p:bldP grpId="0" spid="11"/>
      <p:bldP grpId="0" spid="12"/>
    </p:bldLst>
  </p:timing>
</p:sld>
</file>

<file path=ppt/slides/slide17.xml><?xml version="1.0" encoding="utf-8"?>
<p:sld xmlns:p="http://schemas.openxmlformats.org/presentationml/2006/main" xmlns:a="http://schemas.openxmlformats.org/drawingml/2006/main" xmlns:a14="http://schemas.microsoft.com/office/drawing/2010/main" xmlns:m="http://schemas.openxmlformats.org/officeDocument/2006/math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r="http://schemas.openxmlformats.org/officeDocument/2006/relationships" xmlns:w="http://schemas.openxmlformats.org/wordprocessingml/2006/main" xmlns:wp="http://schemas.openxmlformats.org/drawingml/2006/wordprocessingDrawing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文本框 1"/>
          <p:cNvSpPr txBox="1"/>
          <p:nvPr/>
        </p:nvSpPr>
        <p:spPr>
          <a:xfrm>
            <a:off x="426454" y="1522508"/>
            <a:ext cx="5956590" cy="3139899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>
            <a:defPPr>
              <a:defRPr lang="zh-CN"/>
            </a:defPPr>
            <a:lvl1pPr algn="l" defTabSz="914400" eaLnBrk="1" hangingPunct="1" latinLnBrk="0" marL="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altLang="en-US" lang="zh-CN" sz="4000">
                <a:solidFill>
                  <a:srgbClr val="3F48CC"/>
                </a:solidFill>
                <a:latin charset="-122" panose="02010600030101010101" typeface="庞门正道标题体"/>
                <a:ea charset="-122" panose="02010600030101010101" typeface="庞门正道标题体"/>
              </a:rPr>
              <a:t>一、</a:t>
            </a:r>
            <a:r>
              <a:rPr altLang="en-US" lang="zh-CN" sz="3600">
                <a:solidFill>
                  <a:srgbClr val="3F48CC"/>
                </a:solidFill>
                <a:latin charset="-122" panose="02010600030101010101" typeface="庞门正道标题体"/>
                <a:ea charset="-122" panose="02010600030101010101" typeface="庞门正道标题体"/>
              </a:rPr>
              <a:t>三、案例分析与思政要点 </a:t>
            </a:r>
            <a:endParaRPr altLang="zh-CN" lang="en-US" sz="4000">
              <a:solidFill>
                <a:srgbClr val="3F48CC"/>
              </a:solidFill>
              <a:latin charset="-122" panose="02010600030101010101" typeface="庞门正道标题体"/>
              <a:ea charset="-122" panose="02010600030101010101" typeface="庞门正道标题体"/>
            </a:endParaRPr>
          </a:p>
          <a:p>
            <a:pPr algn="ctr" indent="-457200" marL="457200">
              <a:lnSpc>
                <a:spcPct val="150000"/>
              </a:lnSpc>
              <a:buClr>
                <a:srgbClr val="C00000"/>
              </a:buClr>
              <a:buFont charset="2" panose="05000000000000000000" pitchFamily="2" typeface="Wingdings"/>
              <a:buChar char="u"/>
            </a:pPr>
            <a:r>
              <a:rPr altLang="en-US" lang="zh-CN" sz="3200">
                <a:solidFill>
                  <a:srgbClr val="17456C"/>
                </a:solidFill>
                <a:latin charset="-122" panose="02010600030101010101" typeface="庞门正道标题体"/>
                <a:ea charset="-122" panose="02010600030101010101" typeface="庞门正道标题体"/>
              </a:rPr>
              <a:t> </a:t>
            </a:r>
            <a:r>
              <a:rPr altLang="en-US" lang="zh-CN" sz="3200">
                <a:solidFill>
                  <a:srgbClr val="C00000"/>
                </a:solidFill>
                <a:latin charset="-122" panose="02010600030101010101" typeface="庞门正道标题体"/>
                <a:ea charset="-122" panose="02010600030101010101" typeface="庞门正道标题体"/>
              </a:rPr>
              <a:t>二我是文本</a:t>
            </a:r>
            <a:endParaRPr altLang="zh-CN" lang="en-US" sz="3200">
              <a:solidFill>
                <a:srgbClr val="C00000"/>
              </a:solidFill>
              <a:latin charset="-122" panose="02010600030101010101" typeface="庞门正道标题体"/>
              <a:ea charset="-122" panose="02010600030101010101" typeface="庞门正道标题体"/>
            </a:endParaRPr>
          </a:p>
          <a:p>
            <a:pPr algn="ctr" indent="-457200" marL="457200">
              <a:lnSpc>
                <a:spcPct val="150000"/>
              </a:lnSpc>
              <a:buFont charset="2" panose="05000000000000000000" pitchFamily="2" typeface="Wingdings"/>
              <a:buChar char="u"/>
            </a:pPr>
            <a:r>
              <a:rPr altLang="zh-CN" lang="en-US" sz="3200">
                <a:solidFill>
                  <a:srgbClr val="C00000"/>
                </a:solidFill>
                <a:latin charset="-122" panose="02010600030101010101" typeface="庞门正道标题体"/>
                <a:ea charset="-122" panose="02010600030101010101" typeface="庞门正道标题体"/>
              </a:rPr>
              <a:t> </a:t>
            </a:r>
            <a:r>
              <a:rPr altLang="en-US" lang="zh-CN" sz="3200">
                <a:solidFill>
                  <a:srgbClr val="C00000"/>
                </a:solidFill>
                <a:latin charset="-122" panose="02010600030101010101" typeface="庞门正道标题体"/>
                <a:ea charset="-122" panose="02010600030101010101" typeface="庞门正道标题体"/>
              </a:rPr>
              <a:t>法规意识、果断执行</a:t>
            </a:r>
            <a:endParaRPr altLang="zh-CN" lang="en-US" sz="3200">
              <a:solidFill>
                <a:srgbClr val="C00000"/>
              </a:solidFill>
              <a:latin charset="-122" panose="02010600030101010101" typeface="庞门正道标题体"/>
              <a:ea charset="-122" panose="02010600030101010101" typeface="庞门正道标题体"/>
            </a:endParaRPr>
          </a:p>
          <a:p>
            <a:pPr algn="ctr" indent="-457200" marL="457200">
              <a:lnSpc>
                <a:spcPct val="150000"/>
              </a:lnSpc>
              <a:buFont charset="2" panose="05000000000000000000" pitchFamily="2" typeface="Wingdings"/>
              <a:buChar char="u"/>
            </a:pPr>
            <a:r>
              <a:rPr altLang="en-US" lang="zh-CN" sz="3200">
                <a:solidFill>
                  <a:srgbClr val="C00000"/>
                </a:solidFill>
                <a:latin charset="-122" panose="02010600030101010101" typeface="庞门正道标题体"/>
                <a:ea charset="-122" panose="02010600030101010101" typeface="庞门正道标题体"/>
              </a:rPr>
              <a:t> 安全第一、风险防控</a:t>
            </a:r>
            <a:endParaRPr altLang="en-US" lang="zh-CN" sz="3200">
              <a:solidFill>
                <a:srgbClr val="C00000"/>
              </a:solidFill>
              <a:latin charset="-122" panose="02010600030101010101" typeface="庞门正道标题体"/>
              <a:ea charset="-122" panose="02010600030101010101" typeface="庞门正道标题体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val="0"/>
              </a:ext>
            </a:extLst>
          </a:blip>
          <a:stretch>
            <a:fillRect/>
          </a:stretch>
        </p:blipFill>
        <p:spPr>
          <a:xfrm>
            <a:off x="0" y="6096"/>
            <a:ext cx="12192000" cy="6851904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0" y="0"/>
            <a:ext cx="12192000" cy="2419350"/>
          </a:xfrm>
          <a:prstGeom prst="rect">
            <a:avLst/>
          </a:prstGeom>
          <a:solidFill>
            <a:srgbClr val="3F48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>
            <a:defPPr>
              <a:defRPr lang="zh-CN"/>
            </a:defPPr>
            <a:lvl1pPr algn="l" defTabSz="914400" eaLnBrk="1" hangingPunct="1" latinLnBrk="0" marL="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9pPr>
          </a:lstStyle>
          <a:p>
            <a:pPr algn="ctr" defTabSz="914400" eaLnBrk="1" fontAlgn="auto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altLang="en-US" b="0" baseline="0" cap="none" i="0" kern="1200" kumimoji="0" lang="zh-CN" noProof="0" normalizeH="0" spc="0" strike="noStrike" sz="1800" u="none">
              <a:ln>
                <a:noFill/>
              </a:ln>
              <a:solidFill>
                <a:prstClr val="white"/>
              </a:solidFill>
              <a:effectLst/>
              <a:uLnTx/>
              <a:uFillTx/>
              <a:latin charset="-122" panose="00000500000000000000" pitchFamily="2" typeface="印品黑体"/>
              <a:ea charset="-122" panose="00000500000000000000" pitchFamily="2" typeface="印品黑体"/>
              <a:cs typeface="+mn-cs"/>
              <a:sym charset="-122" panose="00000500000000000000" pitchFamily="2" typeface="印品黑体"/>
            </a:endParaRPr>
          </a:p>
        </p:txBody>
      </p:sp>
      <p:sp>
        <p:nvSpPr>
          <p:cNvPr id="6" name="文本框 135"/>
          <p:cNvSpPr txBox="1">
            <a:spLocks noChangeArrowheads="1"/>
          </p:cNvSpPr>
          <p:nvPr/>
        </p:nvSpPr>
        <p:spPr bwMode="auto">
          <a:xfrm>
            <a:off x="-2" y="768203"/>
            <a:ext cx="12110235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>
                <a:solidFill>
                  <a:srgbClr val="FFFFFF"/>
                </a:solidFill>
              </a14:hiddenFill>
            </a:ext>
            <a:ext uri="{91240B29-F687-4F45-9708-019B960494DF}">
              <a14:hiddenLine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defTabSz="914400" eaLnBrk="1" hangingPunct="1" latinLnBrk="0" marL="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1pPr>
            <a:lvl2pPr algn="l" defTabSz="914400" eaLnBrk="1" hangingPunct="1" indent="-285750" latinLnBrk="0" marL="74295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2pPr>
            <a:lvl3pPr algn="l" defTabSz="914400" eaLnBrk="1" hangingPunct="1" indent="-228600" latinLnBrk="0" marL="11430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3pPr>
            <a:lvl4pPr algn="l" defTabSz="914400" eaLnBrk="1" hangingPunct="1" indent="-228600" latinLnBrk="0" marL="16002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4pPr>
            <a:lvl5pPr algn="l" defTabSz="914400" eaLnBrk="1" hangingPunct="1" indent="-228600" latinLnBrk="0" marL="20574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5pPr>
            <a:lvl6pPr algn="l" defTabSz="914400" eaLnBrk="1" fontAlgn="base" hangingPunct="1" indent="-228600" latinLnBrk="0" marL="25146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6pPr>
            <a:lvl7pPr algn="l" defTabSz="914400" eaLnBrk="1" fontAlgn="base" hangingPunct="1" indent="-228600" latinLnBrk="0" marL="29718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7pPr>
            <a:lvl8pPr algn="l" defTabSz="914400" eaLnBrk="1" fontAlgn="base" hangingPunct="1" indent="-228600" latinLnBrk="0" marL="34290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8pPr>
            <a:lvl9pPr algn="l" defTabSz="914400" eaLnBrk="1" fontAlgn="base" hangingPunct="1" indent="-228600" latinLnBrk="0" marL="38862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9pPr>
          </a:lstStyle>
          <a:p>
            <a:pPr algn="ctr" defTabSz="914400" eaLnBrk="1" fontAlgn="auto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altLang="en-US" b="1" baseline="0" cap="none" i="0" kern="1200" kumimoji="0" lang="zh-CN" noProof="0" normalizeH="0" spc="0" strike="noStrike" sz="4800" u="none">
                <a:ln>
                  <a:noFill/>
                </a:ln>
                <a:solidFill>
                  <a:prstClr val="white"/>
                </a:solidFill>
                <a:effectLst>
                  <a:outerShdw algn="tl" blurRad="38100" dir="2700000" dist="38100">
                    <a:srgbClr val="000000">
                      <a:alpha val="43137"/>
                    </a:srgbClr>
                  </a:outerShdw>
                </a:effectLst>
                <a:uLnTx/>
                <a:uFillTx/>
                <a:latin charset="-122" panose="00000500000000000000" pitchFamily="2" typeface="印品黑体"/>
                <a:ea charset="-122" panose="00000500000000000000" pitchFamily="2" typeface="印品黑体"/>
                <a:cs typeface="+mn-cs"/>
                <a:sym charset="-122" panose="00000500000000000000" pitchFamily="2" typeface="印品黑体"/>
              </a:rPr>
              <a:t>三、案例分析与思政要点 </a:t>
            </a:r>
            <a:endParaRPr altLang="en-US" b="1" baseline="0" cap="none" i="0" kern="1200" kumimoji="0" lang="zh-CN" noProof="0" normalizeH="0" spc="0" strike="noStrike" sz="4800" u="none">
              <a:ln>
                <a:noFill/>
              </a:ln>
              <a:solidFill>
                <a:prstClr val="white"/>
              </a:solidFill>
              <a:effectLst>
                <a:outerShdw algn="tl" blurRad="38100" dir="2700000" dist="38100">
                  <a:srgbClr val="000000">
                    <a:alpha val="43137"/>
                  </a:srgbClr>
                </a:outerShdw>
              </a:effectLst>
              <a:uLnTx/>
              <a:uFillTx/>
              <a:latin charset="-122" panose="00000500000000000000" pitchFamily="2" typeface="印品黑体"/>
              <a:ea charset="-122" panose="00000500000000000000" pitchFamily="2" typeface="印品黑体"/>
              <a:cs typeface="+mn-cs"/>
              <a:sym charset="-122" panose="00000500000000000000" pitchFamily="2" typeface="印品黑体"/>
            </a:endParaRPr>
          </a:p>
        </p:txBody>
      </p:sp>
      <p:sp>
        <p:nvSpPr>
          <p:cNvPr id="7" name="文本框 89"/>
          <p:cNvSpPr txBox="1">
            <a:spLocks noChangeArrowheads="1"/>
          </p:cNvSpPr>
          <p:nvPr/>
        </p:nvSpPr>
        <p:spPr bwMode="auto">
          <a:xfrm>
            <a:off x="1348496" y="5647881"/>
            <a:ext cx="2130425" cy="475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>
                <a:solidFill>
                  <a:srgbClr val="FFFFFF"/>
                </a:solidFill>
              </a14:hiddenFill>
            </a:ext>
            <a:ext uri="{91240B29-F687-4F45-9708-019B960494DF}">
              <a14:hiddenLine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defTabSz="914400" eaLnBrk="1" hangingPunct="1" latinLnBrk="0" marL="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1pPr>
            <a:lvl2pPr algn="l" defTabSz="914400" eaLnBrk="1" hangingPunct="1" indent="-285750" latinLnBrk="0" marL="74295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2pPr>
            <a:lvl3pPr algn="l" defTabSz="914400" eaLnBrk="1" hangingPunct="1" indent="-228600" latinLnBrk="0" marL="11430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3pPr>
            <a:lvl4pPr algn="l" defTabSz="914400" eaLnBrk="1" hangingPunct="1" indent="-228600" latinLnBrk="0" marL="16002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4pPr>
            <a:lvl5pPr algn="l" defTabSz="914400" eaLnBrk="1" hangingPunct="1" indent="-228600" latinLnBrk="0" marL="20574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5pPr>
            <a:lvl6pPr algn="l" defTabSz="914400" eaLnBrk="1" fontAlgn="base" hangingPunct="1" indent="-228600" latinLnBrk="0" marL="25146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6pPr>
            <a:lvl7pPr algn="l" defTabSz="914400" eaLnBrk="1" fontAlgn="base" hangingPunct="1" indent="-228600" latinLnBrk="0" marL="29718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7pPr>
            <a:lvl8pPr algn="l" defTabSz="914400" eaLnBrk="1" fontAlgn="base" hangingPunct="1" indent="-228600" latinLnBrk="0" marL="34290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8pPr>
            <a:lvl9pPr algn="l" defTabSz="914400" eaLnBrk="1" fontAlgn="base" hangingPunct="1" indent="-228600" latinLnBrk="0" marL="38862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9pPr>
          </a:lstStyle>
          <a:p>
            <a:pPr algn="ctr" defTabSz="914400" eaLnBrk="1" fontAlgn="auto" hangingPunct="1" indent="0" latinLnBrk="0" lvl="0" marL="0" marR="0" rtl="0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altLang="en-US" b="1" baseline="0" cap="none" i="0" kern="1200" kumimoji="0" lang="zh-CN" noProof="0" normalizeH="0" spc="0" strike="noStrike" sz="2000" u="none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charset="-122" panose="00000500000000000000" pitchFamily="2" typeface="印品黑体"/>
                <a:ea charset="-122" panose="00000500000000000000" pitchFamily="2" typeface="印品黑体"/>
                <a:cs typeface="+mn-cs"/>
                <a:sym charset="-122" panose="00000500000000000000" pitchFamily="2" typeface="印品黑体"/>
              </a:rPr>
              <a:t>法规意识、果断执行</a:t>
            </a:r>
            <a:endParaRPr altLang="en-US" b="1" baseline="0" cap="none" i="0" kern="1200" kumimoji="0" lang="zh-CN" noProof="0" normalizeH="0" spc="0" strike="noStrike" sz="2000" u="none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charset="-122" panose="00000500000000000000" pitchFamily="2" typeface="印品黑体"/>
              <a:ea charset="-122" panose="00000500000000000000" pitchFamily="2" typeface="印品黑体"/>
              <a:cs typeface="+mn-cs"/>
              <a:sym charset="-122" panose="00000500000000000000" pitchFamily="2" typeface="印品黑体"/>
            </a:endParaRPr>
          </a:p>
        </p:txBody>
      </p:sp>
      <p:pic>
        <p:nvPicPr>
          <p:cNvPr id="8" name="图片 7" title="三我是文本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val="0"/>
              </a:ext>
            </a:extLst>
          </a:blip>
          <a:stretch>
            <a:fillRect/>
          </a:stretch>
        </p:blipFill>
        <p:spPr>
          <a:xfrm>
            <a:off x="1348496" y="3239074"/>
            <a:ext cx="2085301" cy="1810041"/>
          </a:xfrm>
          <a:prstGeom prst="roundRect">
            <a:avLst>
              <a:gd fmla="val 8594" name="adj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algn="bl" blurRad="12700" dir="5400000" dist="5000" endPos="28000" rotWithShape="0" stA="38000" sy="-100000"/>
          </a:effectLst>
        </p:spPr>
      </p:pic>
      <p:pic>
        <p:nvPicPr>
          <p:cNvPr id="9" name="图片 8" title="四我是文本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val="0"/>
              </a:ext>
            </a:extLst>
          </a:blip>
          <a:srcRect b="23914" t="23853"/>
          <a:stretch>
            <a:fillRect/>
          </a:stretch>
        </p:blipFill>
        <p:spPr>
          <a:xfrm>
            <a:off x="4634892" y="3239074"/>
            <a:ext cx="2468223" cy="1810042"/>
          </a:xfrm>
          <a:prstGeom prst="roundRect">
            <a:avLst>
              <a:gd fmla="val 8594" name="adj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algn="bl" blurRad="12700" dir="5400000" dist="5000" endPos="28000" rotWithShape="0" stA="38000" sy="-100000"/>
          </a:effectLst>
        </p:spPr>
      </p:pic>
      <p:pic>
        <p:nvPicPr>
          <p:cNvPr id="10" name="图片 9" title="五我是文本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val="0"/>
              </a:ext>
            </a:extLst>
          </a:blip>
          <a:stretch>
            <a:fillRect/>
          </a:stretch>
        </p:blipFill>
        <p:spPr>
          <a:xfrm>
            <a:off x="8134056" y="3239074"/>
            <a:ext cx="2239226" cy="1810041"/>
          </a:xfrm>
          <a:prstGeom prst="roundRect">
            <a:avLst>
              <a:gd fmla="val 8594" name="adj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algn="bl" blurRad="12700" dir="5400000" dist="5000" endPos="28000" rotWithShape="0" stA="38000" sy="-100000"/>
          </a:effectLst>
        </p:spPr>
      </p:pic>
      <p:sp>
        <p:nvSpPr>
          <p:cNvPr id="11" name="文本框 89"/>
          <p:cNvSpPr txBox="1">
            <a:spLocks noChangeArrowheads="1"/>
          </p:cNvSpPr>
          <p:nvPr/>
        </p:nvSpPr>
        <p:spPr bwMode="auto">
          <a:xfrm>
            <a:off x="4989904" y="5647881"/>
            <a:ext cx="2130425" cy="475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>
                <a:solidFill>
                  <a:srgbClr val="FFFFFF"/>
                </a:solidFill>
              </a14:hiddenFill>
            </a:ext>
            <a:ext uri="{91240B29-F687-4F45-9708-019B960494DF}">
              <a14:hiddenLine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defTabSz="914400" eaLnBrk="1" hangingPunct="1" latinLnBrk="0" marL="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1pPr>
            <a:lvl2pPr algn="l" defTabSz="914400" eaLnBrk="1" hangingPunct="1" indent="-285750" latinLnBrk="0" marL="74295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2pPr>
            <a:lvl3pPr algn="l" defTabSz="914400" eaLnBrk="1" hangingPunct="1" indent="-228600" latinLnBrk="0" marL="11430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3pPr>
            <a:lvl4pPr algn="l" defTabSz="914400" eaLnBrk="1" hangingPunct="1" indent="-228600" latinLnBrk="0" marL="16002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4pPr>
            <a:lvl5pPr algn="l" defTabSz="914400" eaLnBrk="1" hangingPunct="1" indent="-228600" latinLnBrk="0" marL="20574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5pPr>
            <a:lvl6pPr algn="l" defTabSz="914400" eaLnBrk="1" fontAlgn="base" hangingPunct="1" indent="-228600" latinLnBrk="0" marL="25146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6pPr>
            <a:lvl7pPr algn="l" defTabSz="914400" eaLnBrk="1" fontAlgn="base" hangingPunct="1" indent="-228600" latinLnBrk="0" marL="29718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7pPr>
            <a:lvl8pPr algn="l" defTabSz="914400" eaLnBrk="1" fontAlgn="base" hangingPunct="1" indent="-228600" latinLnBrk="0" marL="34290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8pPr>
            <a:lvl9pPr algn="l" defTabSz="914400" eaLnBrk="1" fontAlgn="base" hangingPunct="1" indent="-228600" latinLnBrk="0" marL="38862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9pPr>
          </a:lstStyle>
          <a:p>
            <a:pPr algn="ctr" defTabSz="914400" eaLnBrk="1" fontAlgn="auto" hangingPunct="1" indent="0" latinLnBrk="0" lvl="0" marL="0" marR="0" rtl="0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altLang="en-US" b="1" baseline="0" cap="none" i="0" kern="1200" kumimoji="0" lang="zh-CN" noProof="0" normalizeH="0" spc="0" strike="noStrike" sz="2000" u="none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charset="-122" panose="00000500000000000000" pitchFamily="2" typeface="印品黑体"/>
                <a:ea charset="-122" panose="00000500000000000000" pitchFamily="2" typeface="印品黑体"/>
                <a:cs typeface="+mn-cs"/>
                <a:sym charset="-122" panose="00000500000000000000" pitchFamily="2" typeface="印品黑体"/>
              </a:rPr>
              <a:t>安全第一、风险防控</a:t>
            </a:r>
            <a:endParaRPr altLang="en-US" b="1" baseline="0" cap="none" i="0" kern="1200" kumimoji="0" lang="zh-CN" noProof="0" normalizeH="0" spc="0" strike="noStrike" sz="2000" u="none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charset="-122" panose="00000500000000000000" pitchFamily="2" typeface="印品黑体"/>
              <a:ea charset="-122" panose="00000500000000000000" pitchFamily="2" typeface="印品黑体"/>
              <a:cs typeface="+mn-cs"/>
              <a:sym charset="-122" panose="00000500000000000000" pitchFamily="2" typeface="印品黑体"/>
            </a:endParaRPr>
          </a:p>
        </p:txBody>
      </p:sp>
      <p:sp>
        <p:nvSpPr>
          <p:cNvPr id="12" name="文本框 89"/>
          <p:cNvSpPr txBox="1">
            <a:spLocks noChangeArrowheads="1"/>
          </p:cNvSpPr>
          <p:nvPr/>
        </p:nvSpPr>
        <p:spPr bwMode="auto">
          <a:xfrm>
            <a:off x="8322756" y="5647881"/>
            <a:ext cx="2130425" cy="475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>
                <a:solidFill>
                  <a:srgbClr val="FFFFFF"/>
                </a:solidFill>
              </a14:hiddenFill>
            </a:ext>
            <a:ext uri="{91240B29-F687-4F45-9708-019B960494DF}">
              <a14:hiddenLine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defTabSz="914400" eaLnBrk="1" hangingPunct="1" latinLnBrk="0" marL="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1pPr>
            <a:lvl2pPr algn="l" defTabSz="914400" eaLnBrk="1" hangingPunct="1" indent="-285750" latinLnBrk="0" marL="74295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2pPr>
            <a:lvl3pPr algn="l" defTabSz="914400" eaLnBrk="1" hangingPunct="1" indent="-228600" latinLnBrk="0" marL="11430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3pPr>
            <a:lvl4pPr algn="l" defTabSz="914400" eaLnBrk="1" hangingPunct="1" indent="-228600" latinLnBrk="0" marL="16002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4pPr>
            <a:lvl5pPr algn="l" defTabSz="914400" eaLnBrk="1" hangingPunct="1" indent="-228600" latinLnBrk="0" marL="20574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5pPr>
            <a:lvl6pPr algn="l" defTabSz="914400" eaLnBrk="1" fontAlgn="base" hangingPunct="1" indent="-228600" latinLnBrk="0" marL="25146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6pPr>
            <a:lvl7pPr algn="l" defTabSz="914400" eaLnBrk="1" fontAlgn="base" hangingPunct="1" indent="-228600" latinLnBrk="0" marL="29718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7pPr>
            <a:lvl8pPr algn="l" defTabSz="914400" eaLnBrk="1" fontAlgn="base" hangingPunct="1" indent="-228600" latinLnBrk="0" marL="34290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8pPr>
            <a:lvl9pPr algn="l" defTabSz="914400" eaLnBrk="1" fontAlgn="base" hangingPunct="1" indent="-228600" latinLnBrk="0" marL="38862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9pPr>
          </a:lstStyle>
          <a:p>
            <a:pPr algn="ctr" defTabSz="914400" eaLnBrk="1" fontAlgn="auto" hangingPunct="1" indent="0" latinLnBrk="0" lvl="0" marL="0" marR="0" rtl="0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altLang="en-US" b="1" baseline="0" cap="none" i="0" kern="1200" kumimoji="0" lang="zh-CN" noProof="0" normalizeH="0" spc="0" strike="noStrike" sz="2000" u="none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charset="-122" panose="00000500000000000000" pitchFamily="2" typeface="印品黑体"/>
                <a:ea charset="-122" panose="00000500000000000000" pitchFamily="2" typeface="印品黑体"/>
                <a:cs typeface="+mn-cs"/>
                <a:sym charset="-122" panose="00000500000000000000" pitchFamily="2" typeface="印品黑体"/>
              </a:rPr>
              <a:t>团队协作、责任意识</a:t>
            </a:r>
            <a:endParaRPr altLang="en-US" b="1" baseline="0" cap="none" i="0" kern="1200" kumimoji="0" lang="zh-CN" noProof="0" normalizeH="0" spc="0" strike="noStrike" sz="2000" u="none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charset="-122" panose="00000500000000000000" pitchFamily="2" typeface="印品黑体"/>
              <a:ea charset="-122" panose="00000500000000000000" pitchFamily="2" typeface="印品黑体"/>
              <a:cs typeface="+mn-cs"/>
              <a:sym charset="-122" panose="00000500000000000000" pitchFamily="2" typeface="印品黑体"/>
            </a:endParaRPr>
          </a:p>
        </p:txBody>
      </p:sp>
    </p:spTree>
  </p:cSld>
  <p:clrMapOvr>
    <a:masterClrMapping/>
  </p:clrMapOvr>
  <p:transition/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 nodeType="clickPar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500" fill="hold" id="7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8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>
                                        <p:cTn dur="500" id="9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0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fill="hold" grpId="0" id="11" nodeType="afterEffect" presetClass="entr" presetID="2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dur="500" id="13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4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fill="hold" grpId="0" id="15" nodeType="afterEffect" presetClass="entr" presetID="41" presetSubtype="0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dur="1" fill="hold" id="1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500" fill="hold" id="17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18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19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2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>
                                        <p:cTn dur="500" id="21" tmFilter="0,0; .5, 1; 1, 1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22" nodeType="with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 id="24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000" fill="hold" id="25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26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grpId="0" id="27" nodeType="with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 id="29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000" fill="hold" id="3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31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grpId="0" id="32" nodeType="with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 id="34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000" fill="hold" id="35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36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id="37" nodeType="with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 id="39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000" fill="hold" id="4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41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id="42" nodeType="with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 id="44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000" fill="hold" id="45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46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id="47" nodeType="with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 id="49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000" fill="hold" id="5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51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"/>
      <p:bldP animBg="1" grpId="0" spid="5"/>
      <p:bldP grpId="0" spid="6"/>
      <p:bldP grpId="0" spid="7"/>
      <p:bldP grpId="0" spid="11"/>
      <p:bldP grpId="0" spid="12"/>
    </p:bldLst>
  </p:timing>
</p:sld>
</file>

<file path=ppt/slides/slide18.xml><?xml version="1.0" encoding="utf-8"?>
<p:sld xmlns:p="http://schemas.openxmlformats.org/presentationml/2006/main" xmlns:a="http://schemas.openxmlformats.org/drawingml/2006/main" xmlns:a14="http://schemas.microsoft.com/office/drawing/2010/main" xmlns:m="http://schemas.openxmlformats.org/officeDocument/2006/math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r="http://schemas.openxmlformats.org/officeDocument/2006/relationships" xmlns:w="http://schemas.openxmlformats.org/wordprocessingml/2006/main" xmlns:wp="http://schemas.openxmlformats.org/drawingml/2006/wordprocessingDrawing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val="0"/>
              </a:ext>
            </a:extLst>
          </a:blip>
          <a:stretch>
            <a:fillRect/>
          </a:stretch>
        </p:blipFill>
        <p:spPr>
          <a:xfrm>
            <a:off x="0" y="6096"/>
            <a:ext cx="12192000" cy="6851904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0" y="0"/>
            <a:ext cx="12192000" cy="1143000"/>
          </a:xfrm>
          <a:prstGeom prst="rect">
            <a:avLst/>
          </a:prstGeom>
          <a:solidFill>
            <a:srgbClr val="3F48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>
            <a:defPPr>
              <a:defRPr lang="zh-CN"/>
            </a:defPPr>
            <a:lvl1pPr algn="l" defTabSz="914400" eaLnBrk="1" hangingPunct="1" latinLnBrk="0" marL="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9pPr>
          </a:lstStyle>
          <a:p>
            <a:pPr algn="ctr" defTabSz="914400" eaLnBrk="1" fontAlgn="auto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altLang="en-US" b="0" baseline="0" cap="none" i="0" kern="1200" kumimoji="0" lang="zh-CN" noProof="0" normalizeH="0" spc="0" strike="noStrike" sz="1800" u="none">
              <a:ln>
                <a:noFill/>
              </a:ln>
              <a:solidFill>
                <a:prstClr val="white"/>
              </a:solidFill>
              <a:effectLst/>
              <a:uLnTx/>
              <a:uFillTx/>
              <a:latin charset="-122" panose="00000500000000000000" pitchFamily="2" typeface="印品黑体"/>
              <a:ea charset="-122" panose="00000500000000000000" pitchFamily="2" typeface="印品黑体"/>
              <a:cs typeface="+mn-cs"/>
              <a:sym charset="-122" panose="00000500000000000000" pitchFamily="2" typeface="印品黑体"/>
            </a:endParaRPr>
          </a:p>
        </p:txBody>
      </p:sp>
      <p:sp>
        <p:nvSpPr>
          <p:cNvPr id="10" name="文本框 89"/>
          <p:cNvSpPr txBox="1">
            <a:spLocks noChangeArrowheads="1"/>
          </p:cNvSpPr>
          <p:nvPr/>
        </p:nvSpPr>
        <p:spPr bwMode="auto">
          <a:xfrm>
            <a:off x="1567815" y="206375"/>
            <a:ext cx="10462895" cy="475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>
                <a:solidFill>
                  <a:srgbClr val="FFFFFF"/>
                </a:solidFill>
              </a14:hiddenFill>
            </a:ext>
            <a:ext uri="{91240B29-F687-4F45-9708-019B960494DF}">
              <a14:hiddenLine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defTabSz="914400" eaLnBrk="1" hangingPunct="1" latinLnBrk="0" marL="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1pPr>
            <a:lvl2pPr algn="l" defTabSz="914400" eaLnBrk="1" hangingPunct="1" indent="-285750" latinLnBrk="0" marL="74295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2pPr>
            <a:lvl3pPr algn="l" defTabSz="914400" eaLnBrk="1" hangingPunct="1" indent="-228600" latinLnBrk="0" marL="11430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3pPr>
            <a:lvl4pPr algn="l" defTabSz="914400" eaLnBrk="1" hangingPunct="1" indent="-228600" latinLnBrk="0" marL="16002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4pPr>
            <a:lvl5pPr algn="l" defTabSz="914400" eaLnBrk="1" hangingPunct="1" indent="-228600" latinLnBrk="0" marL="20574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5pPr>
            <a:lvl6pPr algn="l" defTabSz="914400" eaLnBrk="1" fontAlgn="base" hangingPunct="1" indent="-228600" latinLnBrk="0" marL="25146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6pPr>
            <a:lvl7pPr algn="l" defTabSz="914400" eaLnBrk="1" fontAlgn="base" hangingPunct="1" indent="-228600" latinLnBrk="0" marL="29718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7pPr>
            <a:lvl8pPr algn="l" defTabSz="914400" eaLnBrk="1" fontAlgn="base" hangingPunct="1" indent="-228600" latinLnBrk="0" marL="34290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8pPr>
            <a:lvl9pPr algn="l" defTabSz="914400" eaLnBrk="1" fontAlgn="base" hangingPunct="1" indent="-228600" latinLnBrk="0" marL="38862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9pPr>
          </a:lstStyle>
          <a:p>
            <a:pPr algn="l" defTabSz="914400" eaLnBrk="1" fontAlgn="auto" hangingPunct="1" indent="0" latinLnBrk="0" lvl="0" marL="0" marR="0" rtl="0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altLang="en-US" b="1" baseline="0" cap="none" i="0" kern="1200" kumimoji="0" lang="zh-CN" noProof="0" normalizeH="0" spc="0" strike="noStrike" sz="2800" u="none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charset="-122" panose="00000500000000000000" pitchFamily="2" typeface="印品黑体"/>
                <a:ea charset="-122" panose="00000500000000000000" pitchFamily="2" typeface="印品黑体"/>
                <a:cs typeface="+mn-cs"/>
                <a:sym charset="-122" panose="00000500000000000000" pitchFamily="2" typeface="印品黑体"/>
              </a:rPr>
              <a:t>三、案例分析与思政要点 </a:t>
            </a:r>
            <a:endParaRPr altLang="en-US" b="1" baseline="0" cap="none" i="0" kern="1200" kumimoji="0" lang="zh-CN" noProof="0" normalizeH="0" spc="0" strike="noStrike" sz="2800" u="none">
              <a:ln>
                <a:noFill/>
              </a:ln>
              <a:solidFill>
                <a:prstClr val="white"/>
              </a:solidFill>
              <a:effectLst/>
              <a:uLnTx/>
              <a:uFillTx/>
              <a:latin charset="-122" panose="00000500000000000000" pitchFamily="2" typeface="印品黑体"/>
              <a:ea charset="-122" panose="00000500000000000000" pitchFamily="2" typeface="印品黑体"/>
              <a:cs typeface="+mn-cs"/>
              <a:sym charset="-122" panose="00000500000000000000" pitchFamily="2" typeface="印品黑体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489690" y="647699"/>
            <a:ext cx="3691014" cy="337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>
                <a:solidFill>
                  <a:srgbClr val="FFFFFF"/>
                </a:solidFill>
              </a14:hiddenFill>
            </a:ext>
            <a:ext uri="{91240B29-F687-4F45-9708-019B960494DF}">
              <a14:hiddenLine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defTabSz="914400" eaLnBrk="1" hangingPunct="1" latinLnBrk="0" marL="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altLang="en-US" b="0" baseline="0" i="0" kumimoji="0" lang="zh-CN" noProof="0" spc="130" sz="160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charset="0" typeface="印品黑体"/>
                <a:ea charset="-122" panose="00000500000000000000" pitchFamily="2" typeface="印品黑体"/>
                <a:cs typeface="+mn-cs"/>
                <a:sym charset="-122" panose="00000500000000000000" pitchFamily="2" typeface="印品黑体"/>
              </a:rPr>
              <a:t>1. 瓦斯超限停机案例</a:t>
            </a:r>
            <a:endParaRPr altLang="en-US" b="0" baseline="0" i="0" kumimoji="0" lang="zh-CN" noProof="0" spc="130" sz="1600">
              <a:ln>
                <a:noFill/>
              </a:ln>
              <a:solidFill>
                <a:prstClr val="white"/>
              </a:solidFill>
              <a:effectLst/>
              <a:uLnTx/>
              <a:uFillTx/>
              <a:latin charset="0" typeface="印品黑体"/>
              <a:ea charset="-122" panose="00000500000000000000" pitchFamily="2" typeface="印品黑体"/>
              <a:cs typeface="+mn-cs"/>
              <a:sym charset="-122" panose="00000500000000000000" pitchFamily="2" typeface="印品黑体"/>
            </a:endParaRPr>
          </a:p>
        </p:txBody>
      </p:sp>
      <p:cxnSp>
        <p:nvCxnSpPr>
          <p:cNvPr id="12" name="直接连接符 11"/>
          <p:cNvCxnSpPr/>
          <p:nvPr/>
        </p:nvCxnSpPr>
        <p:spPr>
          <a:xfrm flipH="1">
            <a:off x="1260585" y="144166"/>
            <a:ext cx="0" cy="836105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descr="4df5e58af8d67b416d9b522d322fa0e9" id="13" name="内容占位符 12" title="三我是文本|四我是长文本|五我是文本|六我是长文本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4"/>
          <a:srcRect b="6041" t="6041"/>
          <a:stretch>
            <a:fillRect/>
          </a:stretch>
        </p:blipFill>
        <p:spPr>
          <a:xfrm>
            <a:off x="1060821" y="1628795"/>
            <a:ext cx="3354567" cy="4425173"/>
          </a:xfrm>
          <a:custGeom>
            <a:gdLst>
              <a:gd fmla="*/ 0 w 3581400" name="connisteX0"/>
              <a:gd fmla="*/ 203200 h 4724400" name="connsiteY0"/>
              <a:gd fmla="*/ 203200 w 3581400" name="connisteX1"/>
              <a:gd fmla="*/ 0 h 4724400" name="connsiteY1"/>
              <a:gd fmla="*/ 3581400 w 3581400" name="connisteX2"/>
              <a:gd fmla="*/ 0 h 4724400" name="connsiteY2"/>
              <a:gd fmla="*/ 3581400 w 3581400" name="connisteX3"/>
              <a:gd fmla="*/ 4724400 h 4724400" name="connsiteY3"/>
              <a:gd fmla="*/ 203200 w 3581400" name="connisteX4"/>
              <a:gd fmla="*/ 4724400 h 4724400" name="connsiteY4"/>
              <a:gd fmla="*/ 0 w 3581400" name="connisteX5"/>
              <a:gd fmla="*/ 4521200 h 4724400" name="connsiteY5"/>
              <a:gd fmla="*/ 0 w 3581400" name="connisteX6"/>
              <a:gd fmla="*/ 203200 h 4724400" name="connsiteY6"/>
            </a:gdLst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b="0" l="0" r="0" t="0"/>
            <a:pathLst>
              <a:path h="4724400" w="3581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581400" y="0"/>
                </a:lnTo>
                <a:lnTo>
                  <a:pt x="3581400" y="4724400"/>
                </a:lnTo>
                <a:lnTo>
                  <a:pt x="203200" y="4724400"/>
                </a:lnTo>
                <a:cubicBezTo>
                  <a:pt x="90976" y="4724400"/>
                  <a:pt x="0" y="4633424"/>
                  <a:pt x="0" y="4521200"/>
                </a:cubicBezTo>
                <a:lnTo>
                  <a:pt x="0" y="203200"/>
                </a:lnTo>
                <a:close/>
              </a:path>
            </a:pathLst>
          </a:custGeom>
        </p:spPr>
      </p:pic>
      <p:sp>
        <p:nvSpPr>
          <p:cNvPr id="14" name="文本占位符 4"/>
          <p:cNvSpPr txBox="1"/>
          <p:nvPr>
            <p:custDataLst>
              <p:tags r:id="rId6"/>
            </p:custDataLst>
          </p:nvPr>
        </p:nvSpPr>
        <p:spPr>
          <a:xfrm>
            <a:off x="4538114" y="1826633"/>
            <a:ext cx="7055172" cy="406400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zh-CN"/>
            </a:defPPr>
            <a:lvl1pPr algn="l" defTabSz="914400" eaLnBrk="1" hangingPunct="1" indent="-228600" latinLnBrk="0" marL="228600" rtl="0">
              <a:lnSpc>
                <a:spcPct val="90000"/>
              </a:lnSpc>
              <a:spcBef>
                <a:spcPts val="1000"/>
              </a:spcBef>
              <a:buFont charset="0" pitchFamily="34" typeface="Arial"/>
              <a:buChar char="•"/>
              <a:defRPr kern="1200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indent="-228600" latinLnBrk="0" marL="6858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indent="-228600" latinLnBrk="0" marL="11430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indent="-228600" latinLnBrk="0" marL="16002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indent="-228600" latinLnBrk="0" marL="20574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indent="-228600" latinLnBrk="0" marL="25146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indent="-228600" latinLnBrk="0" marL="29718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indent="-228600" latinLnBrk="0" marL="34290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indent="-228600" latinLnBrk="0" marL="38862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4400" eaLnBrk="1" fontAlgn="auto" hangingPunct="1" indent="0" latinLnBrk="0" lvl="0" marL="0" marR="0" rtl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charset="0" pitchFamily="34" typeface="Arial"/>
              <a:buNone/>
              <a:defRPr/>
            </a:pPr>
            <a:r>
              <a:rPr altLang="en-US" b="1" baseline="0" cap="none" i="0" kern="1200" kumimoji="0" lang="zh-CN" noProof="0" normalizeH="0" spc="0" strike="noStrike" sz="2000" u="none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charset="-122" panose="020b0503020204020204" pitchFamily="34" typeface="微软雅黑"/>
                <a:ea charset="-122" panose="020b0503020204020204" pitchFamily="34" typeface="微软雅黑"/>
                <a:cs typeface="+mn-cs"/>
              </a:rPr>
              <a:t>发现瓦斯异常，紧急停机撤人</a:t>
            </a:r>
            <a:endParaRPr altLang="en-US" b="1" baseline="0" cap="none" i="0" kern="1200" kumimoji="0" lang="zh-CN" noProof="0" normalizeH="0" spc="0" strike="noStrike" sz="2000" u="none">
              <a:ln>
                <a:noFill/>
              </a:ln>
              <a:solidFill>
                <a:srgbClr val="C00000"/>
              </a:solidFill>
              <a:effectLst/>
              <a:uLnTx/>
              <a:uFillTx/>
              <a:latin charset="-122" panose="020b0503020204020204" pitchFamily="34" typeface="微软雅黑"/>
              <a:ea charset="-122" panose="020b0503020204020204" pitchFamily="34" typeface="微软雅黑"/>
              <a:cs typeface="+mn-cs"/>
            </a:endParaRPr>
          </a:p>
        </p:txBody>
      </p:sp>
      <p:sp>
        <p:nvSpPr>
          <p:cNvPr id="15" name="文本占位符 5"/>
          <p:cNvSpPr txBox="1"/>
          <p:nvPr>
            <p:custDataLst>
              <p:tags r:id="rId7"/>
            </p:custDataLst>
          </p:nvPr>
        </p:nvSpPr>
        <p:spPr>
          <a:xfrm>
            <a:off x="4538114" y="2209359"/>
            <a:ext cx="6477000" cy="1700220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algn="l" defTabSz="914400" eaLnBrk="1" hangingPunct="1" indent="-228600" latinLnBrk="0" marL="228600" rtl="0">
              <a:lnSpc>
                <a:spcPct val="90000"/>
              </a:lnSpc>
              <a:spcBef>
                <a:spcPts val="1000"/>
              </a:spcBef>
              <a:buFont charset="0" pitchFamily="34" typeface="Arial"/>
              <a:buChar char="•"/>
              <a:defRPr kern="1200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indent="-228600" latinLnBrk="0" marL="6858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indent="-228600" latinLnBrk="0" marL="11430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indent="-228600" latinLnBrk="0" marL="16002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indent="-228600" latinLnBrk="0" marL="20574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indent="-228600" latinLnBrk="0" marL="25146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indent="-228600" latinLnBrk="0" marL="29718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indent="-228600" latinLnBrk="0" marL="34290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indent="-228600" latinLnBrk="0" marL="38862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4400" eaLnBrk="1" fontAlgn="auto" hangingPunct="1" indent="0" latinLnBrk="0" lvl="0" marL="0" marR="0" rtl="0">
              <a:lnSpc>
                <a:spcPct val="15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charset="0" pitchFamily="34" typeface="Arial"/>
              <a:buNone/>
              <a:defRPr/>
            </a:pPr>
            <a:r>
              <a:rPr altLang="en-US" b="0" baseline="0" cap="none" i="0" kern="1200" kumimoji="0" lang="zh-CN" noProof="0" normalizeH="0" spc="0" strike="noStrike" sz="1800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charset="-122" panose="020b0503020204020204" pitchFamily="34" typeface="微软雅黑"/>
                <a:ea charset="-122" panose="020b0503020204020204" pitchFamily="34" typeface="微软雅黑"/>
                <a:cs charset="-122" panose="020b0503020204020204" pitchFamily="34" typeface="微软雅黑"/>
              </a:rPr>
              <a:t>司机李伟在巡检中发现瓦斯浓度异常，立即按规范执行紧急停机、关闭相关开关并组织现场人员快速撤离至安全地点；随即向调度与安监报告，设置警戒并等待复核。该处置切断了潜在事故链，体现了制度执行力与风险识别能力。</a:t>
            </a:r>
            <a:endParaRPr altLang="en-US" b="0" baseline="0" cap="none" i="0" kern="1200" kumimoji="0" lang="zh-CN" noProof="0" normalizeH="0" spc="0" strike="noStrike" sz="1800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charset="-122" panose="020b0503020204020204" pitchFamily="34" typeface="微软雅黑"/>
              <a:ea charset="-122" panose="020b0503020204020204" pitchFamily="34" typeface="微软雅黑"/>
              <a:cs charset="-122" panose="020b0503020204020204" pitchFamily="34" typeface="微软雅黑"/>
            </a:endParaRPr>
          </a:p>
        </p:txBody>
      </p:sp>
      <p:sp>
        <p:nvSpPr>
          <p:cNvPr id="16" name="文本占位符 6"/>
          <p:cNvSpPr txBox="1"/>
          <p:nvPr>
            <p:custDataLst>
              <p:tags r:id="rId8"/>
            </p:custDataLst>
          </p:nvPr>
        </p:nvSpPr>
        <p:spPr>
          <a:xfrm>
            <a:off x="4542173" y="4177935"/>
            <a:ext cx="6477000" cy="406400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algn="l" defTabSz="914400" eaLnBrk="1" hangingPunct="1" indent="-228600" latinLnBrk="0" marL="228600" rtl="0">
              <a:lnSpc>
                <a:spcPct val="90000"/>
              </a:lnSpc>
              <a:spcBef>
                <a:spcPts val="1000"/>
              </a:spcBef>
              <a:buFont charset="0" pitchFamily="34" typeface="Arial"/>
              <a:buChar char="•"/>
              <a:defRPr kern="1200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indent="-228600" latinLnBrk="0" marL="6858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indent="-228600" latinLnBrk="0" marL="11430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indent="-228600" latinLnBrk="0" marL="16002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indent="-228600" latinLnBrk="0" marL="20574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indent="-228600" latinLnBrk="0" marL="25146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indent="-228600" latinLnBrk="0" marL="29718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indent="-228600" latinLnBrk="0" marL="34290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indent="-228600" latinLnBrk="0" marL="38862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4400" eaLnBrk="1" fontAlgn="auto" hangingPunct="1" indent="0" latinLnBrk="0" lvl="0" marL="0" marR="0" rtl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charset="0" pitchFamily="34" typeface="Arial"/>
              <a:buNone/>
              <a:defRPr/>
            </a:pPr>
            <a:r>
              <a:rPr altLang="en-US" b="1" baseline="0" cap="none" i="0" kern="1200" kumimoji="0" lang="zh-CN" noProof="0" normalizeH="0" spc="0" strike="noStrike" sz="2000" u="none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charset="-122" panose="020b0503020204020204" pitchFamily="34" typeface="微软雅黑"/>
                <a:ea charset="-122" panose="020b0503020204020204" pitchFamily="34" typeface="微软雅黑"/>
                <a:cs typeface="+mn-cs"/>
              </a:rPr>
              <a:t>启示：法规意识、果断执行</a:t>
            </a:r>
            <a:endParaRPr altLang="en-US" b="1" baseline="0" cap="none" i="0" kern="1200" kumimoji="0" lang="zh-CN" noProof="0" normalizeH="0" spc="0" strike="noStrike" sz="2000" u="none">
              <a:ln>
                <a:noFill/>
              </a:ln>
              <a:solidFill>
                <a:srgbClr val="C00000"/>
              </a:solidFill>
              <a:effectLst/>
              <a:uLnTx/>
              <a:uFillTx/>
              <a:latin charset="-122" panose="020b0503020204020204" pitchFamily="34" typeface="微软雅黑"/>
              <a:ea charset="-122" panose="020b0503020204020204" pitchFamily="34" typeface="微软雅黑"/>
              <a:cs typeface="+mn-cs"/>
            </a:endParaRPr>
          </a:p>
        </p:txBody>
      </p:sp>
      <p:sp>
        <p:nvSpPr>
          <p:cNvPr id="17" name="文本占位符 7"/>
          <p:cNvSpPr txBox="1"/>
          <p:nvPr>
            <p:custDataLst>
              <p:tags r:id="rId9"/>
            </p:custDataLst>
          </p:nvPr>
        </p:nvSpPr>
        <p:spPr>
          <a:xfrm>
            <a:off x="4542173" y="4593212"/>
            <a:ext cx="6477000" cy="1313648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algn="l" defTabSz="914400" eaLnBrk="1" hangingPunct="1" indent="-228600" latinLnBrk="0" marL="228600" rtl="0">
              <a:lnSpc>
                <a:spcPct val="90000"/>
              </a:lnSpc>
              <a:spcBef>
                <a:spcPts val="1000"/>
              </a:spcBef>
              <a:buFont charset="0" pitchFamily="34" typeface="Arial"/>
              <a:buChar char="•"/>
              <a:defRPr kern="1200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indent="-228600" latinLnBrk="0" marL="6858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indent="-228600" latinLnBrk="0" marL="11430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indent="-228600" latinLnBrk="0" marL="16002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indent="-228600" latinLnBrk="0" marL="20574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indent="-228600" latinLnBrk="0" marL="25146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indent="-228600" latinLnBrk="0" marL="29718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indent="-228600" latinLnBrk="0" marL="34290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indent="-228600" latinLnBrk="0" marL="38862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4400" eaLnBrk="1" fontAlgn="auto" hangingPunct="1" indent="0" latinLnBrk="0" lvl="0" marL="0" marR="0" rtl="0">
              <a:lnSpc>
                <a:spcPct val="15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charset="0" pitchFamily="34" typeface="Arial"/>
              <a:buNone/>
              <a:defRPr/>
            </a:pPr>
            <a:r>
              <a:rPr altLang="en-US" b="0" baseline="0" cap="none" i="0" kern="1200" kumimoji="0" lang="zh-CN" noProof="0" normalizeH="0" spc="0" strike="noStrike" sz="1800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charset="-122" panose="020b0503020204020204" pitchFamily="34" typeface="微软雅黑"/>
                <a:ea charset="-122" panose="020b0503020204020204" pitchFamily="34" typeface="微软雅黑"/>
                <a:cs charset="-122" panose="020b0503020204020204" pitchFamily="34" typeface="微软雅黑"/>
              </a:rPr>
              <a:t>严格遵守监测报警阈值与停机标准，发现异常即停、先人后物，避免犹豫与侥幸心理；通过及时上报与现场封控，争取处置时间并降低次生风险。岗位人员需强化法规意识、熟悉应急流程，以提升团队整体安全水平。</a:t>
            </a:r>
            <a:endParaRPr altLang="en-US" b="0" baseline="0" cap="none" i="0" kern="1200" kumimoji="0" lang="zh-CN" noProof="0" normalizeH="0" spc="0" strike="noStrike" sz="1800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charset="-122" panose="020b0503020204020204" pitchFamily="34" typeface="微软雅黑"/>
              <a:ea charset="-122" panose="020b0503020204020204" pitchFamily="34" typeface="微软雅黑"/>
              <a:cs charset="-122" panose="020b0503020204020204" pitchFamily="34" typeface="微软雅黑"/>
            </a:endParaRPr>
          </a:p>
        </p:txBody>
      </p:sp>
      <p:pic>
        <p:nvPicPr>
          <p:cNvPr descr="警告" id="18" name="图形 17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70071" y="274471"/>
            <a:ext cx="705800" cy="7058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 nodeType="clickPar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dur="500" id="7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8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fill="hold" id="9" nodeType="afterEffect" presetClass="entr" presetID="2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dur="500" id="11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2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fill="hold" grpId="0" id="13" nodeType="after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dur="500" id="15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6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fill="hold" grpId="0" id="17" nodeType="afterEffect" presetClass="entr" presetID="41" presetSubtype="0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dur="1" fill="hold" id="1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500" fill="hold" id="19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2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21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22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>
                                        <p:cTn dur="500" id="23" tmFilter="0,0; .5, 1; 1, 1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4" nodeType="clickPar">
                      <p:stCondLst>
                        <p:cond delay="indefinite"/>
                      </p:stCondLst>
                      <p:childTnLst>
                        <p:par>
                          <p:cTn fill="hold" id="25">
                            <p:stCondLst>
                              <p:cond delay="0"/>
                            </p:stCondLst>
                            <p:childTnLst>
                              <p:par>
                                <p:cTn fill="hold" id="26" nodeType="click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500" fill="hold" id="28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29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>
                                        <p:cTn dur="500" id="3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31" nodeType="withEffect" presetClass="entr" presetID="2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dur="500" id="33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34" nodeType="clickPar">
                      <p:stCondLst>
                        <p:cond delay="indefinite"/>
                      </p:stCondLst>
                      <p:childTnLst>
                        <p:par>
                          <p:cTn fill="hold" id="35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36" nodeType="clickEffect" presetClass="entr" presetID="2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dur="500" id="38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39" nodeType="clickPar">
                      <p:stCondLst>
                        <p:cond delay="indefinite"/>
                      </p:stCondLst>
                      <p:childTnLst>
                        <p:par>
                          <p:cTn fill="hold" id="40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41" nodeType="clickEffect" presetClass="entr" presetID="2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dur="500" id="43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44" nodeType="clickPar">
                      <p:stCondLst>
                        <p:cond delay="indefinite"/>
                      </p:stCondLst>
                      <p:childTnLst>
                        <p:par>
                          <p:cTn fill="hold" id="45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46" nodeType="clickEffect" presetClass="entr" presetID="2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dur="500" id="48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animBg="1" grpId="0" spid="9"/>
      <p:bldP grpId="0" spid="10"/>
      <p:bldP grpId="0" spid="11"/>
      <p:bldP grpId="0" spid="14"/>
      <p:bldP grpId="0" spid="15"/>
      <p:bldP grpId="0" spid="16"/>
      <p:bldP grpId="0" spid="17"/>
    </p:bldLst>
  </p:timing>
</p:sld>
</file>

<file path=ppt/slides/slide19.xml><?xml version="1.0" encoding="utf-8"?>
<p:sld xmlns:p="http://schemas.openxmlformats.org/presentationml/2006/main" xmlns:a="http://schemas.openxmlformats.org/drawingml/2006/main" xmlns:a14="http://schemas.microsoft.com/office/drawing/2010/main" xmlns:m="http://schemas.openxmlformats.org/officeDocument/2006/math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r="http://schemas.openxmlformats.org/officeDocument/2006/relationships" xmlns:w="http://schemas.openxmlformats.org/wordprocessingml/2006/main" xmlns:wp="http://schemas.openxmlformats.org/drawingml/2006/wordprocessingDrawing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文本框 1"/>
          <p:cNvSpPr txBox="1"/>
          <p:nvPr/>
        </p:nvSpPr>
        <p:spPr>
          <a:xfrm>
            <a:off x="1055370" y="1130935"/>
            <a:ext cx="8798560" cy="584775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>
            <a:defPPr>
              <a:defRPr lang="zh-CN"/>
            </a:defPPr>
            <a:lvl1pPr algn="l" defTabSz="914400" eaLnBrk="1" hangingPunct="1" latinLnBrk="0" marL="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altLang="zh-CN" lang="en-US" sz="3200">
                <a:solidFill>
                  <a:srgbClr val="17456C"/>
                </a:solidFill>
                <a:latin charset="-122" panose="02010600030101010101" typeface="庞门正道标题体"/>
                <a:ea charset="-122" panose="02010600030101010101" typeface="庞门正道标题体"/>
              </a:rPr>
              <a:t>1.</a:t>
            </a:r>
            <a:r>
              <a:rPr altLang="en-US" lang="zh-CN" sz="3200">
                <a:solidFill>
                  <a:srgbClr val="17456C"/>
                </a:solidFill>
                <a:latin charset="-122" panose="02010600030101010101" typeface="庞门正道标题体"/>
                <a:ea charset="-122" panose="02010600030101010101" typeface="庞门正道标题体"/>
              </a:rPr>
              <a:t>“安全第一”：优先保障生命安全</a:t>
            </a:r>
            <a:endParaRPr altLang="en-US" lang="zh-CN" sz="3200">
              <a:solidFill>
                <a:srgbClr val="17456C"/>
              </a:solidFill>
              <a:latin charset="-122" panose="02010600030101010101" typeface="庞门正道标题体"/>
              <a:ea charset="-122" panose="02010600030101010101" typeface="庞门正道标题体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val="0"/>
              </a:ext>
            </a:extLst>
          </a:blip>
          <a:stretch>
            <a:fillRect/>
          </a:stretch>
        </p:blipFill>
        <p:spPr>
          <a:xfrm>
            <a:off x="0" y="6096"/>
            <a:ext cx="12192000" cy="6851904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0" y="0"/>
            <a:ext cx="12192000" cy="1143000"/>
          </a:xfrm>
          <a:prstGeom prst="rect">
            <a:avLst/>
          </a:prstGeom>
          <a:solidFill>
            <a:srgbClr val="3F48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>
            <a:defPPr>
              <a:defRPr lang="zh-CN"/>
            </a:defPPr>
            <a:lvl1pPr algn="l" defTabSz="914400" eaLnBrk="1" hangingPunct="1" latinLnBrk="0" marL="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9pPr>
          </a:lstStyle>
          <a:p>
            <a:pPr algn="ctr" defTabSz="914400" eaLnBrk="1" fontAlgn="auto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altLang="en-US" b="0" baseline="0" cap="none" i="0" kern="1200" kumimoji="0" lang="zh-CN" noProof="0" normalizeH="0" spc="0" strike="noStrike" sz="1800" u="none">
              <a:ln>
                <a:noFill/>
              </a:ln>
              <a:solidFill>
                <a:prstClr val="white"/>
              </a:solidFill>
              <a:effectLst/>
              <a:uLnTx/>
              <a:uFillTx/>
              <a:latin charset="-122" panose="00000500000000000000" pitchFamily="2" typeface="印品黑体"/>
              <a:ea charset="-122" panose="00000500000000000000" pitchFamily="2" typeface="印品黑体"/>
              <a:cs typeface="+mn-cs"/>
              <a:sym charset="-122" panose="00000500000000000000" pitchFamily="2" typeface="印品黑体"/>
            </a:endParaRPr>
          </a:p>
        </p:txBody>
      </p:sp>
      <p:sp>
        <p:nvSpPr>
          <p:cNvPr id="13" name="文本框 89"/>
          <p:cNvSpPr txBox="1">
            <a:spLocks noChangeArrowheads="1"/>
          </p:cNvSpPr>
          <p:nvPr/>
        </p:nvSpPr>
        <p:spPr bwMode="auto">
          <a:xfrm>
            <a:off x="1475740" y="206375"/>
            <a:ext cx="10641965" cy="475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>
                <a:solidFill>
                  <a:srgbClr val="FFFFFF"/>
                </a:solidFill>
              </a14:hiddenFill>
            </a:ext>
            <a:ext uri="{91240B29-F687-4F45-9708-019B960494DF}">
              <a14:hiddenLine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>
            <a:defPPr>
              <a:defRPr lang="zh-CN"/>
            </a:defPPr>
            <a:lvl1pPr algn="l" defTabSz="914400" eaLnBrk="1" hangingPunct="1" latinLnBrk="0" marL="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1pPr>
            <a:lvl2pPr algn="l" defTabSz="914400" eaLnBrk="1" hangingPunct="1" indent="-285750" latinLnBrk="0" marL="74295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2pPr>
            <a:lvl3pPr algn="l" defTabSz="914400" eaLnBrk="1" hangingPunct="1" indent="-228600" latinLnBrk="0" marL="11430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3pPr>
            <a:lvl4pPr algn="l" defTabSz="914400" eaLnBrk="1" hangingPunct="1" indent="-228600" latinLnBrk="0" marL="16002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4pPr>
            <a:lvl5pPr algn="l" defTabSz="914400" eaLnBrk="1" hangingPunct="1" indent="-228600" latinLnBrk="0" marL="20574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5pPr>
            <a:lvl6pPr algn="l" defTabSz="914400" eaLnBrk="1" fontAlgn="base" hangingPunct="1" indent="-228600" latinLnBrk="0" marL="25146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6pPr>
            <a:lvl7pPr algn="l" defTabSz="914400" eaLnBrk="1" fontAlgn="base" hangingPunct="1" indent="-228600" latinLnBrk="0" marL="29718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7pPr>
            <a:lvl8pPr algn="l" defTabSz="914400" eaLnBrk="1" fontAlgn="base" hangingPunct="1" indent="-228600" latinLnBrk="0" marL="34290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8pPr>
            <a:lvl9pPr algn="l" defTabSz="914400" eaLnBrk="1" fontAlgn="base" hangingPunct="1" indent="-228600" latinLnBrk="0" marL="38862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9pPr>
          </a:lstStyle>
          <a:p>
            <a:pPr algn="l" defTabSz="914400" eaLnBrk="1" fontAlgn="auto" hangingPunct="1" indent="0" latinLnBrk="0" lvl="0" marL="0" marR="0" rtl="0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altLang="en-US" b="1" baseline="0" cap="none" i="0" kern="1200" kumimoji="0" lang="zh-CN" noProof="0" normalizeH="0" spc="0" strike="noStrike" sz="2800" u="none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charset="-122" panose="00000500000000000000" pitchFamily="2" typeface="印品黑体"/>
                <a:ea charset="-122" panose="00000500000000000000" pitchFamily="2" typeface="印品黑体"/>
                <a:cs typeface="+mn-cs"/>
                <a:sym charset="-122" panose="00000500000000000000" pitchFamily="2" typeface="印品黑体"/>
              </a:rPr>
              <a:t>三、案例分析与思政要点</a:t>
            </a:r>
            <a:endParaRPr altLang="en-US" b="1" baseline="0" cap="none" i="0" kern="1200" kumimoji="0" lang="zh-CN" noProof="0" normalizeH="0" spc="0" strike="noStrike" sz="2800" u="none">
              <a:ln>
                <a:noFill/>
              </a:ln>
              <a:solidFill>
                <a:prstClr val="white"/>
              </a:solidFill>
              <a:effectLst/>
              <a:uLnTx/>
              <a:uFillTx/>
              <a:latin charset="-122" panose="00000500000000000000" pitchFamily="2" typeface="印品黑体"/>
              <a:ea charset="-122" panose="00000500000000000000" pitchFamily="2" typeface="印品黑体"/>
              <a:cs typeface="+mn-cs"/>
              <a:sym charset="-122" panose="00000500000000000000" pitchFamily="2" typeface="印品黑体"/>
            </a:endParaRPr>
          </a:p>
          <a:p>
            <a:pPr algn="l" defTabSz="914400" eaLnBrk="1" fontAlgn="auto" hangingPunct="1" indent="0" latinLnBrk="0" lvl="0" marL="0" marR="0" rtl="0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altLang="en-US" b="1" baseline="0" cap="none" i="0" kern="1200" kumimoji="0" lang="zh-CN" noProof="0" normalizeH="0" spc="0" strike="noStrike" sz="2800" u="none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charset="-122" panose="00000500000000000000" pitchFamily="2" typeface="印品黑体"/>
                <a:ea charset="-122" panose="00000500000000000000" pitchFamily="2" typeface="印品黑体"/>
                <a:cs typeface="+mn-cs"/>
                <a:sym charset="-122" panose="00000500000000000000" pitchFamily="2" typeface="印品黑体"/>
              </a:rPr>
              <a:t> </a:t>
            </a:r>
            <a:endParaRPr altLang="en-US" b="1" baseline="0" cap="none" i="0" kern="1200" kumimoji="0" lang="zh-CN" noProof="0" normalizeH="0" spc="0" strike="noStrike" sz="2800" u="none">
              <a:ln>
                <a:noFill/>
              </a:ln>
              <a:solidFill>
                <a:prstClr val="white"/>
              </a:solidFill>
              <a:effectLst/>
              <a:uLnTx/>
              <a:uFillTx/>
              <a:latin charset="-122" panose="00000500000000000000" pitchFamily="2" typeface="印品黑体"/>
              <a:ea charset="-122" panose="00000500000000000000" pitchFamily="2" typeface="印品黑体"/>
              <a:cs typeface="+mn-cs"/>
              <a:sym charset="-122" panose="00000500000000000000" pitchFamily="2" typeface="印品黑体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498600" y="647700"/>
            <a:ext cx="10591800" cy="3327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>
                <a:solidFill>
                  <a:srgbClr val="FFFFFF"/>
                </a:solidFill>
              </a14:hiddenFill>
            </a:ext>
            <a:ext uri="{91240B29-F687-4F45-9708-019B960494DF}">
              <a14:hiddenLine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>
            <a:defPPr>
              <a:defRPr lang="zh-CN"/>
            </a:defPPr>
            <a:lvl1pPr algn="l" defTabSz="914400" eaLnBrk="1" hangingPunct="1" latinLnBrk="0" marL="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altLang="en-US" b="0" baseline="0" cap="none" i="0" kern="1200" kumimoji="0" lang="zh-CN" noProof="0" normalizeH="0" spc="0" strike="noStrike" sz="1600" u="none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charset="-122" panose="00000500000000000000" pitchFamily="2" typeface="印品黑体"/>
                <a:ea charset="-122" panose="00000500000000000000" pitchFamily="2" typeface="印品黑体"/>
                <a:cs typeface="+mn-cs"/>
                <a:sym charset="-122" panose="00000500000000000000" pitchFamily="2" typeface="印品黑体"/>
              </a:rPr>
              <a:t>2. 忽视隐患导致事故案例</a:t>
            </a:r>
            <a:endParaRPr altLang="zh-CN" b="0" baseline="0" cap="none" i="0" kern="1200" kumimoji="0" lang="en-US" noProof="0" normalizeH="0" spc="0" strike="noStrike" sz="1600" u="none">
              <a:ln>
                <a:noFill/>
              </a:ln>
              <a:solidFill>
                <a:prstClr val="white"/>
              </a:solidFill>
              <a:effectLst/>
              <a:uLnTx/>
              <a:uFillTx/>
              <a:latin charset="-122" panose="00000500000000000000" pitchFamily="2" typeface="印品黑体"/>
              <a:ea charset="-122" panose="00000500000000000000" pitchFamily="2" typeface="印品黑体"/>
              <a:cs typeface="+mn-cs"/>
              <a:sym charset="-122" panose="00000500000000000000" pitchFamily="2" typeface="印品黑体"/>
            </a:endParaRP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altLang="zh-CN" b="0" baseline="0" cap="none" i="0" kern="1200" kumimoji="0" lang="en-US" noProof="0" normalizeH="0" spc="0" strike="noStrike" sz="1600" u="none">
              <a:ln>
                <a:noFill/>
              </a:ln>
              <a:solidFill>
                <a:prstClr val="white"/>
              </a:solidFill>
              <a:effectLst/>
              <a:uLnTx/>
              <a:uFillTx/>
              <a:latin charset="-122" panose="00000500000000000000" pitchFamily="2" typeface="印品黑体"/>
              <a:ea charset="-122" panose="00000500000000000000" pitchFamily="2" typeface="印品黑体"/>
              <a:cs typeface="+mn-cs"/>
              <a:sym charset="-122" panose="00000500000000000000" pitchFamily="2" typeface="印品黑体"/>
            </a:endParaRP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altLang="zh-CN" b="0" baseline="0" cap="none" i="0" kern="1200" kumimoji="0" lang="en-US" noProof="0" normalizeH="0" spc="0" strike="noStrike" sz="1600" u="none">
              <a:ln>
                <a:noFill/>
              </a:ln>
              <a:solidFill>
                <a:prstClr val="white"/>
              </a:solidFill>
              <a:effectLst/>
              <a:uLnTx/>
              <a:uFillTx/>
              <a:latin charset="-122" panose="00000500000000000000" pitchFamily="2" typeface="印品黑体"/>
              <a:ea charset="-122" panose="00000500000000000000" pitchFamily="2" typeface="印品黑体"/>
              <a:cs typeface="+mn-cs"/>
              <a:sym charset="-122" panose="00000500000000000000" pitchFamily="2" typeface="印品黑体"/>
            </a:endParaRPr>
          </a:p>
        </p:txBody>
      </p:sp>
      <p:cxnSp>
        <p:nvCxnSpPr>
          <p:cNvPr id="15" name="直接连接符 14"/>
          <p:cNvCxnSpPr/>
          <p:nvPr/>
        </p:nvCxnSpPr>
        <p:spPr>
          <a:xfrm flipH="1">
            <a:off x="1260585" y="144166"/>
            <a:ext cx="0" cy="836105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descr="警告" id="24" name="图形 23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0071" y="274471"/>
            <a:ext cx="705800" cy="705800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4505325" y="5384800"/>
            <a:ext cx="6934200" cy="1473200"/>
            <a:chOff x="7320" y="7520"/>
            <a:chExt cx="10920" cy="2320"/>
          </a:xfrm>
        </p:grpSpPr>
      </p:grpSp>
      <p:grpSp>
        <p:nvGrpSpPr>
          <p:cNvPr id="17" name="组合 16"/>
          <p:cNvGrpSpPr/>
          <p:nvPr/>
        </p:nvGrpSpPr>
        <p:grpSpPr>
          <a:xfrm>
            <a:off x="466725" y="1724660"/>
            <a:ext cx="10972800" cy="4544060"/>
            <a:chOff x="735" y="2716"/>
            <a:chExt cx="17280" cy="7156"/>
          </a:xfrm>
        </p:grpSpPr>
        <p:pic>
          <p:nvPicPr>
            <p:cNvPr descr="d5ed7eff-5638-408f-8b6e-404d6dfac85d" id="7" name="内容占位符 9" title="三我是文本|四我是长文本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6"/>
            <a:srcRect b="1839" t="1839"/>
            <a:stretch>
              <a:fillRect/>
            </a:stretch>
          </p:blipFill>
          <p:spPr>
            <a:xfrm>
              <a:off x="735" y="4272"/>
              <a:ext cx="17280" cy="5600"/>
            </a:xfrm>
            <a:custGeom>
              <a:avLst>
                <a:gd fmla="val 0" name="connisteX0"/>
                <a:gd fmla="val 5714" name="connsiteY0"/>
                <a:gd fmla="val 1851" name="connisteX1"/>
                <a:gd fmla="val 0" name="connsiteY1"/>
                <a:gd fmla="val 98148" name="connisteX2"/>
                <a:gd fmla="val 0" name="connsiteY2"/>
                <a:gd fmla="val 100000" name="connisteX3"/>
                <a:gd fmla="val 5714" name="connsiteY3"/>
                <a:gd fmla="val 100000" name="connisteX4"/>
                <a:gd fmla="val 94285" name="connsiteY4"/>
                <a:gd fmla="val 98148" name="connisteX5"/>
                <a:gd fmla="val 100000" name="connsiteY5"/>
                <a:gd fmla="val 1851" name="connisteX6"/>
                <a:gd fmla="val 100000" name="connsiteY6"/>
                <a:gd fmla="val 0" name="connisteX7"/>
                <a:gd fmla="val 94285" name="connsiteY7"/>
                <a:gd fmla="val 0" name="connisteX8"/>
                <a:gd fmla="val 5714" name="connsiteY8"/>
              </a:avLst>
              <a:gdLst>
                <a:gd fmla="*/ 0 w 10972800" name="connisteX0-1"/>
                <a:gd fmla="*/ 203200 h 3556000" name="connsiteY0-2"/>
                <a:gd fmla="*/ 203200 w 10972800" name="connisteX1-3"/>
                <a:gd fmla="*/ 0 h 3556000" name="connsiteY1-4"/>
                <a:gd fmla="*/ 10769600 w 10972800" name="connisteX2-5"/>
                <a:gd fmla="*/ 0 h 3556000" name="connsiteY2-6"/>
                <a:gd fmla="*/ 10972800 w 10972800" name="connisteX3-7"/>
                <a:gd fmla="*/ 203200 h 3556000" name="connsiteY3-8"/>
                <a:gd fmla="*/ 10972800 w 10972800" name="connisteX4-9"/>
                <a:gd fmla="*/ 3352800 h 3556000" name="connsiteY4-10"/>
                <a:gd fmla="*/ 10769600 w 10972800" name="connisteX5-11"/>
                <a:gd fmla="*/ 3556000 h 3556000" name="connsiteY5-12"/>
                <a:gd fmla="*/ 203200 w 10972800" name="connisteX6-13"/>
                <a:gd fmla="*/ 3556000 h 3556000" name="connsiteY6-14"/>
                <a:gd fmla="*/ 0 w 10972800" name="connisteX7-15"/>
                <a:gd fmla="*/ 3352800 h 3556000" name="connsiteY7-16"/>
                <a:gd fmla="*/ 0 w 10972800" name="connisteX8-17"/>
                <a:gd fmla="*/ 203200 h 3556000" name="connsiteY8-18"/>
              </a:gdLst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  <a:cxn ang="0">
                  <a:pos x="connisteX0-1" y="connsiteY0-2"/>
                </a:cxn>
                <a:cxn ang="0">
                  <a:pos x="connisteX1-3" y="connsiteY1-4"/>
                </a:cxn>
                <a:cxn ang="0">
                  <a:pos x="connisteX2-5" y="connsiteY2-6"/>
                </a:cxn>
                <a:cxn ang="0">
                  <a:pos x="connisteX3-7" y="connsiteY3-8"/>
                </a:cxn>
                <a:cxn ang="0">
                  <a:pos x="connisteX4-9" y="connsiteY4-10"/>
                </a:cxn>
                <a:cxn ang="0">
                  <a:pos x="connisteX5-11" y="connsiteY5-12"/>
                </a:cxn>
                <a:cxn ang="0">
                  <a:pos x="connisteX6-13" y="connsiteY6-14"/>
                </a:cxn>
                <a:cxn ang="0">
                  <a:pos x="connisteX7-15" y="connsiteY7-16"/>
                </a:cxn>
                <a:cxn ang="0">
                  <a:pos x="connisteX8-17" y="connsiteY8-18"/>
                </a:cxn>
              </a:cxnLst>
              <a:rect b="b" l="l" r="r" t="t"/>
              <a:pathLst>
                <a:path h="3556000" w="10972800">
                  <a:moveTo>
                    <a:pt x="0" y="203200"/>
                  </a:moveTo>
                  <a:cubicBezTo>
                    <a:pt x="0" y="90976"/>
                    <a:pt x="90976" y="0"/>
                    <a:pt x="203200" y="0"/>
                  </a:cubicBezTo>
                  <a:lnTo>
                    <a:pt x="10769600" y="0"/>
                  </a:lnTo>
                  <a:cubicBezTo>
                    <a:pt x="10881824" y="0"/>
                    <a:pt x="10972800" y="90976"/>
                    <a:pt x="10972800" y="203200"/>
                  </a:cubicBezTo>
                  <a:lnTo>
                    <a:pt x="10972800" y="3352800"/>
                  </a:lnTo>
                  <a:cubicBezTo>
                    <a:pt x="10972800" y="3465024"/>
                    <a:pt x="10881824" y="3556000"/>
                    <a:pt x="10769600" y="3556000"/>
                  </a:cubicBezTo>
                  <a:lnTo>
                    <a:pt x="203200" y="3556000"/>
                  </a:lnTo>
                  <a:cubicBezTo>
                    <a:pt x="90976" y="3556000"/>
                    <a:pt x="0" y="3465024"/>
                    <a:pt x="0" y="3352800"/>
                  </a:cubicBezTo>
                  <a:lnTo>
                    <a:pt x="0" y="203200"/>
                  </a:lnTo>
                  <a:close/>
                </a:path>
                <a:path h="3556000" w="10972800">
                  <a:moveTo>
                    <a:pt x="0" y="203200"/>
                  </a:moveTo>
                  <a:cubicBezTo>
                    <a:pt x="0" y="90976"/>
                    <a:pt x="90976" y="0"/>
                    <a:pt x="203200" y="0"/>
                  </a:cubicBezTo>
                  <a:lnTo>
                    <a:pt x="10769600" y="0"/>
                  </a:lnTo>
                  <a:cubicBezTo>
                    <a:pt x="10881824" y="0"/>
                    <a:pt x="10972800" y="90976"/>
                    <a:pt x="10972800" y="203200"/>
                  </a:cubicBezTo>
                  <a:lnTo>
                    <a:pt x="10972800" y="3352800"/>
                  </a:lnTo>
                  <a:cubicBezTo>
                    <a:pt x="10972800" y="3465024"/>
                    <a:pt x="10881824" y="3556000"/>
                    <a:pt x="10769600" y="3556000"/>
                  </a:cubicBezTo>
                  <a:lnTo>
                    <a:pt x="203200" y="3556000"/>
                  </a:lnTo>
                  <a:cubicBezTo>
                    <a:pt x="90976" y="3556000"/>
                    <a:pt x="0" y="3465024"/>
                    <a:pt x="0" y="3352800"/>
                  </a:cubicBezTo>
                  <a:lnTo>
                    <a:pt x="0" y="20320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</p:spPr>
        </p:pic>
        <p:sp>
          <p:nvSpPr>
            <p:cNvPr id="8" name="文本占位符 3"/>
            <p:cNvSpPr>
              <a:spLocks noGrp="1"/>
            </p:cNvSpPr>
            <p:nvPr>
              <p:custDataLst>
                <p:tags r:id="rId8"/>
              </p:custDataLst>
            </p:nvPr>
          </p:nvSpPr>
          <p:spPr>
            <a:xfrm>
              <a:off x="735" y="2716"/>
              <a:ext cx="5770" cy="640"/>
            </a:xfrm>
            <a:prstGeom prst="rect">
              <a:avLst/>
            </a:prstGeom>
            <a:noFill/>
          </p:spPr>
          <p:txBody>
            <a:bodyPr anchor="t" bIns="0" lIns="0" rIns="0" rtlCol="0" tIns="0" vert="horz">
              <a:normAutofit/>
            </a:bodyPr>
            <a:lstStyle>
              <a:defPPr>
                <a:defRPr lang="zh-CN"/>
              </a:defPPr>
              <a:lvl1pPr algn="l" defTabSz="914400" eaLnBrk="1" hangingPunct="1" indent="0" latinLnBrk="0" marL="0" rtl="0">
                <a:lnSpc>
                  <a:spcPct val="111000"/>
                </a:lnSpc>
                <a:spcBef>
                  <a:spcPct val="0"/>
                </a:spcBef>
                <a:spcAft>
                  <a:spcPct val="0"/>
                </a:spcAft>
                <a:buFont charset="0" pitchFamily="34" typeface="Arial"/>
                <a:buNone/>
                <a:defRPr b="0" kern="1200" spc="0" sz="24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1pPr>
              <a:lvl2pPr algn="l" defTabSz="914400" eaLnBrk="1" hangingPunct="1" indent="0" latinLnBrk="0" marL="685800" rtl="0">
                <a:lnSpc>
                  <a:spcPct val="13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pc="0" sz="20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2pPr>
              <a:lvl3pPr algn="l" defTabSz="914400" eaLnBrk="1" hangingPunct="1" indent="0" latinLnBrk="0" marL="1143000" rtl="0">
                <a:lnSpc>
                  <a:spcPct val="13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pc="0" sz="18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3pPr>
              <a:lvl4pPr algn="l" defTabSz="914400" eaLnBrk="1" hangingPunct="1" indent="0" latinLnBrk="0" marL="1600200" rtl="0">
                <a:lnSpc>
                  <a:spcPct val="13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pc="0" sz="18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4pPr>
              <a:lvl5pPr algn="l" defTabSz="914400" eaLnBrk="1" hangingPunct="1" indent="0" latinLnBrk="0" marL="2057400" rtl="0">
                <a:lnSpc>
                  <a:spcPct val="13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pc="0" sz="18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5pPr>
              <a:lvl6pPr algn="l" defTabSz="914400" eaLnBrk="1" hangingPunct="1" indent="-228600" latinLnBrk="0" marL="25146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algn="l" defTabSz="914400" eaLnBrk="1" hangingPunct="1" indent="-228600" latinLnBrk="0" marL="29718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algn="l" defTabSz="914400" eaLnBrk="1" hangingPunct="1" indent="-228600" latinLnBrk="0" marL="34290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algn="l" defTabSz="914400" eaLnBrk="1" hangingPunct="1" indent="-228600" latinLnBrk="0" marL="38862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altLang="en-US" b="1" lang="zh-CN" sz="2000">
                  <a:solidFill>
                    <a:srgbClr val="C00000"/>
                  </a:solidFill>
                  <a:latin charset="-122" panose="020b0503020204020204" pitchFamily="34" typeface="微软雅黑"/>
                  <a:ea charset="-122" panose="020b0503020204020204" pitchFamily="34" typeface="微软雅黑"/>
                </a:rPr>
                <a:t>截齿磨损仍作业，导致煤尘爆炸</a:t>
              </a:r>
              <a:endParaRPr altLang="en-US" b="1" lang="zh-CN" sz="2000">
                <a:solidFill>
                  <a:srgbClr val="C00000"/>
                </a:solidFill>
                <a:latin charset="-122" panose="020b0503020204020204" pitchFamily="34" typeface="微软雅黑"/>
                <a:ea charset="-122" panose="020b0503020204020204" pitchFamily="34" typeface="微软雅黑"/>
              </a:endParaRPr>
            </a:p>
          </p:txBody>
        </p:sp>
      </p:grpSp>
      <p:sp>
        <p:nvSpPr>
          <p:cNvPr id="16" name="文本占位符 4"/>
          <p:cNvSpPr>
            <a:spLocks noGrp="1"/>
          </p:cNvSpPr>
          <p:nvPr>
            <p:custDataLst>
              <p:tags r:id="rId9"/>
            </p:custDataLst>
          </p:nvPr>
        </p:nvSpPr>
        <p:spPr>
          <a:xfrm>
            <a:off x="4277995" y="1447800"/>
            <a:ext cx="7161530" cy="914400"/>
          </a:xfrm>
          <a:prstGeom prst="rect">
            <a:avLst/>
          </a:prstGeom>
          <a:noFill/>
        </p:spPr>
        <p:txBody>
          <a:bodyPr anchor="ctr" anchorCtr="0" bIns="0" lIns="0" rIns="0" rtlCol="0" tIns="0" vert="horz">
            <a:normAutofit/>
          </a:bodyPr>
          <a:lstStyle>
            <a:defPPr>
              <a:defRPr lang="zh-CN"/>
            </a:defPPr>
            <a:lvl1pPr algn="l" defTabSz="914400" eaLnBrk="1" hangingPunct="1" indent="0" latinLnBrk="0" marL="0" rtl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charset="0" pitchFamily="34" typeface="Arial"/>
              <a:buNone/>
              <a:defRPr b="0" kern="1200" spc="0" sz="16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algn="l" defTabSz="914400" eaLnBrk="1" hangingPunct="1" indent="0" latinLnBrk="0" marL="685800" rtl="0">
              <a:lnSpc>
                <a:spcPct val="130000"/>
              </a:lnSpc>
              <a:spcBef>
                <a:spcPts val="500"/>
              </a:spcBef>
              <a:buFont charset="0" pitchFamily="34" typeface="Arial"/>
              <a:buChar char="•"/>
              <a:defRPr kern="1200" spc="0" sz="20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algn="l" defTabSz="914400" eaLnBrk="1" hangingPunct="1" indent="0" latinLnBrk="0" marL="1143000" rtl="0">
              <a:lnSpc>
                <a:spcPct val="130000"/>
              </a:lnSpc>
              <a:spcBef>
                <a:spcPts val="500"/>
              </a:spcBef>
              <a:buFont charset="0" pitchFamily="34" typeface="Arial"/>
              <a:buChar char="•"/>
              <a:defRPr kern="1200" spc="0" sz="18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algn="l" defTabSz="914400" eaLnBrk="1" hangingPunct="1" indent="0" latinLnBrk="0" marL="1600200" rtl="0">
              <a:lnSpc>
                <a:spcPct val="130000"/>
              </a:lnSpc>
              <a:spcBef>
                <a:spcPts val="500"/>
              </a:spcBef>
              <a:buFont charset="0" pitchFamily="34" typeface="Arial"/>
              <a:buChar char="•"/>
              <a:defRPr kern="1200" spc="0" sz="18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algn="l" defTabSz="914400" eaLnBrk="1" hangingPunct="1" indent="0" latinLnBrk="0" marL="2057400" rtl="0">
              <a:lnSpc>
                <a:spcPct val="130000"/>
              </a:lnSpc>
              <a:spcBef>
                <a:spcPts val="500"/>
              </a:spcBef>
              <a:buFont charset="0" pitchFamily="34" typeface="Arial"/>
              <a:buChar char="•"/>
              <a:defRPr kern="1200" spc="0" sz="18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algn="l" defTabSz="914400" eaLnBrk="1" hangingPunct="1" indent="-228600" latinLnBrk="0" marL="25146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indent="-228600" latinLnBrk="0" marL="29718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indent="-228600" latinLnBrk="0" marL="34290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indent="-228600" latinLnBrk="0" marL="38862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ClrTx/>
              <a:buSzTx/>
            </a:pPr>
            <a:r>
              <a:rPr altLang="en-US" lang="zh-CN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charset="-122" panose="020b0503020204020204" pitchFamily="34" typeface="微软雅黑"/>
                <a:ea charset="-122" panose="020b0503020204020204" pitchFamily="34" typeface="微软雅黑"/>
              </a:rPr>
              <a:t>司机张强忽视截齿严重磨损继续作业，引发煤尘爆炸并造成人员伤亡，警示隐患不可忽视。该案例深刻说明安全第一的重要性，任何设备隐患都可能导致严重后果，必须及时报告并处理，绝不能因追求产量而忽视安全风险。</a:t>
            </a:r>
            <a:endParaRPr altLang="en-US" lang="zh-CN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charset="-122" panose="020b0503020204020204" pitchFamily="34" typeface="微软雅黑"/>
              <a:ea charset="-122" panose="020b0503020204020204" pitchFamily="34" typeface="微软雅黑"/>
            </a:endParaRPr>
          </a:p>
        </p:txBody>
      </p:sp>
      <p:grpSp>
        <p:nvGrpSpPr>
          <p:cNvPr id="4097" name="组合 4096"/>
          <p:cNvGrpSpPr/>
          <p:nvPr/>
        </p:nvGrpSpPr>
        <p:grpSpPr>
          <a:xfrm>
            <a:off x="4505325" y="5384800"/>
            <a:ext cx="6934200" cy="1473200"/>
            <a:chOff x="7320" y="7520"/>
            <a:chExt cx="10920" cy="2320"/>
          </a:xfrm>
        </p:grpSpPr>
      </p:grpSp>
    </p:spTree>
  </p:cSld>
  <p:clrMapOvr>
    <a:masterClrMapping/>
  </p:clrMapOvr>
  <p:transition/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 nodeType="clickPar">
                      <p:stCondLst>
                        <p:cond delay="indefinite"/>
                        <p:cond delay="0" evt="onBegin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7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8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fill="hold" grpId="0" id="9" nodeType="after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dur="500" id="11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2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fill="hold" id="13" nodeType="afterEffect" presetClass="entr" presetID="2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dur="500" id="15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6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fill="hold" grpId="0" id="17" nodeType="after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dur="500" id="19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20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fill="hold" grpId="0" id="21" nodeType="afterEffect" presetClass="entr" presetID="41" presetSubtype="0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dur="1" fill="hold" id="2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500" fill="hold" id="23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24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25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26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>
                                        <p:cTn dur="500" id="27" tmFilter="0,0; .5, 1; 1, 1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8" nodeType="clickPar">
                      <p:stCondLst>
                        <p:cond delay="indefinite"/>
                        <p:cond delay="0" evt="onBegin">
                          <p:tn val="27"/>
                        </p:cond>
                      </p:stCondLst>
                      <p:childTnLst>
                        <p:par>
                          <p:cTn fill="hold" id="29">
                            <p:stCondLst>
                              <p:cond delay="0"/>
                            </p:stCondLst>
                            <p:childTnLst>
                              <p:par>
                                <p:cTn fill="hold" id="30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32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33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34" nodeType="clickPar">
                      <p:stCondLst>
                        <p:cond delay="indefinite"/>
                        <p:cond delay="0" evt="onBegin">
                          <p:tn val="33"/>
                        </p:cond>
                      </p:stCondLst>
                      <p:childTnLst>
                        <p:par>
                          <p:cTn fill="hold" id="35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36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38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39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animBg="1" grpId="0" spid="12"/>
      <p:bldP grpId="0" spid="13"/>
      <p:bldP grpId="0" spid="14"/>
      <p:bldP grpId="0" spid="16"/>
    </p:bldLst>
  </p:timing>
</p:sld>
</file>

<file path=ppt/slides/slide2.xml><?xml version="1.0" encoding="utf-8"?>
<p:sld xmlns:p="http://schemas.openxmlformats.org/presentationml/2006/main" xmlns:a="http://schemas.openxmlformats.org/drawingml/2006/main" xmlns:a14="http://schemas.microsoft.com/office/drawing/2010/main" xmlns:m="http://schemas.openxmlformats.org/officeDocument/2006/math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r="http://schemas.openxmlformats.org/officeDocument/2006/relationships" xmlns:w="http://schemas.openxmlformats.org/wordprocessingml/2006/main" xmlns:wp="http://schemas.openxmlformats.org/drawingml/2006/wordprocessingDrawing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文本框 1"/>
          <p:cNvSpPr txBox="1"/>
          <p:nvPr/>
        </p:nvSpPr>
        <p:spPr>
          <a:xfrm>
            <a:off x="426454" y="1522508"/>
            <a:ext cx="5956590" cy="3139899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>
            <a:defPPr>
              <a:defRPr lang="zh-CN"/>
            </a:defPPr>
            <a:lvl1pPr algn="l" defTabSz="914400" eaLnBrk="1" hangingPunct="1" latinLnBrk="0" marL="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altLang="en-US" lang="zh-CN" sz="4000">
                <a:solidFill>
                  <a:srgbClr val="3F48CC"/>
                </a:solidFill>
                <a:latin charset="-122" panose="02010600030101010101" typeface="庞门正道标题体"/>
                <a:ea charset="-122" panose="02010600030101010101" typeface="庞门正道标题体"/>
              </a:rPr>
              <a:t>一、</a:t>
            </a:r>
            <a:r>
              <a:rPr altLang="en-US" lang="zh-CN" sz="3600">
                <a:solidFill>
                  <a:srgbClr val="3F48CC"/>
                </a:solidFill>
                <a:latin charset="-122" panose="02010600030101010101" typeface="庞门正道标题体"/>
                <a:ea charset="-122" panose="02010600030101010101" typeface="庞门正道标题体"/>
              </a:rPr>
              <a:t>一、煤矿从业人员主要权利 </a:t>
            </a:r>
            <a:endParaRPr altLang="zh-CN" lang="en-US" sz="4000">
              <a:solidFill>
                <a:srgbClr val="3F48CC"/>
              </a:solidFill>
              <a:latin charset="-122" panose="02010600030101010101" typeface="庞门正道标题体"/>
              <a:ea charset="-122" panose="02010600030101010101" typeface="庞门正道标题体"/>
            </a:endParaRPr>
          </a:p>
          <a:p>
            <a:pPr algn="ctr" indent="-457200" marL="457200">
              <a:lnSpc>
                <a:spcPct val="150000"/>
              </a:lnSpc>
              <a:buClr>
                <a:srgbClr val="C00000"/>
              </a:buClr>
              <a:buFont charset="2" panose="05000000000000000000" pitchFamily="2" typeface="Wingdings"/>
              <a:buChar char="u"/>
            </a:pPr>
            <a:r>
              <a:rPr altLang="en-US" lang="zh-CN" sz="3200">
                <a:solidFill>
                  <a:srgbClr val="17456C"/>
                </a:solidFill>
                <a:latin charset="-122" panose="02010600030101010101" typeface="庞门正道标题体"/>
                <a:ea charset="-122" panose="02010600030101010101" typeface="庞门正道标题体"/>
              </a:rPr>
              <a:t> </a:t>
            </a:r>
            <a:r>
              <a:rPr altLang="en-US" lang="zh-CN" sz="3200">
                <a:solidFill>
                  <a:srgbClr val="C00000"/>
                </a:solidFill>
                <a:latin charset="-122" panose="02010600030101010101" typeface="庞门正道标题体"/>
                <a:ea charset="-122" panose="02010600030101010101" typeface="庞门正道标题体"/>
              </a:rPr>
              <a:t>二我是文本</a:t>
            </a:r>
            <a:endParaRPr altLang="zh-CN" lang="en-US" sz="3200">
              <a:solidFill>
                <a:srgbClr val="C00000"/>
              </a:solidFill>
              <a:latin charset="-122" panose="02010600030101010101" typeface="庞门正道标题体"/>
              <a:ea charset="-122" panose="02010600030101010101" typeface="庞门正道标题体"/>
            </a:endParaRPr>
          </a:p>
          <a:p>
            <a:pPr algn="ctr" indent="-457200" marL="457200">
              <a:lnSpc>
                <a:spcPct val="150000"/>
              </a:lnSpc>
              <a:buFont charset="2" panose="05000000000000000000" pitchFamily="2" typeface="Wingdings"/>
              <a:buChar char="u"/>
            </a:pPr>
            <a:r>
              <a:rPr altLang="zh-CN" lang="en-US" sz="3200">
                <a:solidFill>
                  <a:srgbClr val="C00000"/>
                </a:solidFill>
                <a:latin charset="-122" panose="02010600030101010101" typeface="庞门正道标题体"/>
                <a:ea charset="-122" panose="02010600030101010101" typeface="庞门正道标题体"/>
              </a:rPr>
              <a:t> </a:t>
            </a:r>
            <a:r>
              <a:rPr altLang="en-US" lang="zh-CN" sz="3200">
                <a:solidFill>
                  <a:srgbClr val="C00000"/>
                </a:solidFill>
                <a:latin charset="-122" panose="02010600030101010101" typeface="庞门正道标题体"/>
                <a:ea charset="-122" panose="02010600030101010101" typeface="庞门正道标题体"/>
              </a:rPr>
              <a:t>工伤保险与民事赔偿权</a:t>
            </a:r>
            <a:endParaRPr altLang="zh-CN" lang="en-US" sz="3200">
              <a:solidFill>
                <a:srgbClr val="C00000"/>
              </a:solidFill>
              <a:latin charset="-122" panose="02010600030101010101" typeface="庞门正道标题体"/>
              <a:ea charset="-122" panose="02010600030101010101" typeface="庞门正道标题体"/>
            </a:endParaRPr>
          </a:p>
          <a:p>
            <a:pPr algn="ctr" indent="-457200" marL="457200">
              <a:lnSpc>
                <a:spcPct val="150000"/>
              </a:lnSpc>
              <a:buFont charset="2" panose="05000000000000000000" pitchFamily="2" typeface="Wingdings"/>
              <a:buChar char="u"/>
            </a:pPr>
            <a:r>
              <a:rPr altLang="en-US" lang="zh-CN" sz="3200">
                <a:solidFill>
                  <a:srgbClr val="C00000"/>
                </a:solidFill>
                <a:latin charset="-122" panose="02010600030101010101" typeface="庞门正道标题体"/>
                <a:ea charset="-122" panose="02010600030101010101" typeface="庞门正道标题体"/>
              </a:rPr>
              <a:t> 批评、检举和控告权</a:t>
            </a:r>
            <a:endParaRPr altLang="en-US" lang="zh-CN" sz="3200">
              <a:solidFill>
                <a:srgbClr val="C00000"/>
              </a:solidFill>
              <a:latin charset="-122" panose="02010600030101010101" typeface="庞门正道标题体"/>
              <a:ea charset="-122" panose="02010600030101010101" typeface="庞门正道标题体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val="0"/>
              </a:ext>
            </a:extLst>
          </a:blip>
          <a:stretch>
            <a:fillRect/>
          </a:stretch>
        </p:blipFill>
        <p:spPr>
          <a:xfrm>
            <a:off x="0" y="6096"/>
            <a:ext cx="12192000" cy="6851904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0" y="0"/>
            <a:ext cx="12192000" cy="2419350"/>
          </a:xfrm>
          <a:prstGeom prst="rect">
            <a:avLst/>
          </a:prstGeom>
          <a:solidFill>
            <a:srgbClr val="3F48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>
            <a:defPPr>
              <a:defRPr lang="zh-CN"/>
            </a:defPPr>
            <a:lvl1pPr algn="l" defTabSz="914400" eaLnBrk="1" hangingPunct="1" latinLnBrk="0" marL="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9pPr>
          </a:lstStyle>
          <a:p>
            <a:pPr algn="ctr" defTabSz="914400" eaLnBrk="1" fontAlgn="auto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altLang="en-US" b="0" baseline="0" cap="none" i="0" kern="1200" kumimoji="0" lang="zh-CN" noProof="0" normalizeH="0" spc="0" strike="noStrike" sz="1800" u="none">
              <a:ln>
                <a:noFill/>
              </a:ln>
              <a:solidFill>
                <a:prstClr val="white"/>
              </a:solidFill>
              <a:effectLst/>
              <a:uLnTx/>
              <a:uFillTx/>
              <a:latin charset="-122" panose="00000500000000000000" pitchFamily="2" typeface="印品黑体"/>
              <a:ea charset="-122" panose="00000500000000000000" pitchFamily="2" typeface="印品黑体"/>
              <a:cs typeface="+mn-cs"/>
              <a:sym charset="-122" panose="00000500000000000000" pitchFamily="2" typeface="印品黑体"/>
            </a:endParaRPr>
          </a:p>
        </p:txBody>
      </p:sp>
      <p:sp>
        <p:nvSpPr>
          <p:cNvPr id="6" name="文本框 135"/>
          <p:cNvSpPr txBox="1">
            <a:spLocks noChangeArrowheads="1"/>
          </p:cNvSpPr>
          <p:nvPr/>
        </p:nvSpPr>
        <p:spPr bwMode="auto">
          <a:xfrm>
            <a:off x="-2" y="768203"/>
            <a:ext cx="12110235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>
                <a:solidFill>
                  <a:srgbClr val="FFFFFF"/>
                </a:solidFill>
              </a14:hiddenFill>
            </a:ext>
            <a:ext uri="{91240B29-F687-4F45-9708-019B960494DF}">
              <a14:hiddenLine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defTabSz="914400" eaLnBrk="1" hangingPunct="1" latinLnBrk="0" marL="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1pPr>
            <a:lvl2pPr algn="l" defTabSz="914400" eaLnBrk="1" hangingPunct="1" indent="-285750" latinLnBrk="0" marL="74295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2pPr>
            <a:lvl3pPr algn="l" defTabSz="914400" eaLnBrk="1" hangingPunct="1" indent="-228600" latinLnBrk="0" marL="11430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3pPr>
            <a:lvl4pPr algn="l" defTabSz="914400" eaLnBrk="1" hangingPunct="1" indent="-228600" latinLnBrk="0" marL="16002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4pPr>
            <a:lvl5pPr algn="l" defTabSz="914400" eaLnBrk="1" hangingPunct="1" indent="-228600" latinLnBrk="0" marL="20574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5pPr>
            <a:lvl6pPr algn="l" defTabSz="914400" eaLnBrk="1" fontAlgn="base" hangingPunct="1" indent="-228600" latinLnBrk="0" marL="25146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6pPr>
            <a:lvl7pPr algn="l" defTabSz="914400" eaLnBrk="1" fontAlgn="base" hangingPunct="1" indent="-228600" latinLnBrk="0" marL="29718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7pPr>
            <a:lvl8pPr algn="l" defTabSz="914400" eaLnBrk="1" fontAlgn="base" hangingPunct="1" indent="-228600" latinLnBrk="0" marL="34290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8pPr>
            <a:lvl9pPr algn="l" defTabSz="914400" eaLnBrk="1" fontAlgn="base" hangingPunct="1" indent="-228600" latinLnBrk="0" marL="38862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9pPr>
          </a:lstStyle>
          <a:p>
            <a:pPr algn="ctr" defTabSz="914400" eaLnBrk="1" fontAlgn="auto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altLang="en-US" b="1" baseline="0" cap="none" i="0" kern="1200" kumimoji="0" lang="zh-CN" noProof="0" normalizeH="0" spc="0" strike="noStrike" sz="4800" u="none">
                <a:ln>
                  <a:noFill/>
                </a:ln>
                <a:solidFill>
                  <a:prstClr val="white"/>
                </a:solidFill>
                <a:effectLst>
                  <a:outerShdw algn="tl" blurRad="38100" dir="2700000" dist="38100">
                    <a:srgbClr val="000000">
                      <a:alpha val="43137"/>
                    </a:srgbClr>
                  </a:outerShdw>
                </a:effectLst>
                <a:uLnTx/>
                <a:uFillTx/>
                <a:latin charset="-122" panose="00000500000000000000" pitchFamily="2" typeface="印品黑体"/>
                <a:ea charset="-122" panose="00000500000000000000" pitchFamily="2" typeface="印品黑体"/>
                <a:cs typeface="+mn-cs"/>
                <a:sym charset="-122" panose="00000500000000000000" pitchFamily="2" typeface="印品黑体"/>
              </a:rPr>
              <a:t>一、煤矿从业人员主要权利 </a:t>
            </a:r>
            <a:endParaRPr altLang="en-US" b="1" baseline="0" cap="none" i="0" kern="1200" kumimoji="0" lang="zh-CN" noProof="0" normalizeH="0" spc="0" strike="noStrike" sz="4800" u="none">
              <a:ln>
                <a:noFill/>
              </a:ln>
              <a:solidFill>
                <a:prstClr val="white"/>
              </a:solidFill>
              <a:effectLst>
                <a:outerShdw algn="tl" blurRad="38100" dir="2700000" dist="38100">
                  <a:srgbClr val="000000">
                    <a:alpha val="43137"/>
                  </a:srgbClr>
                </a:outerShdw>
              </a:effectLst>
              <a:uLnTx/>
              <a:uFillTx/>
              <a:latin charset="-122" panose="00000500000000000000" pitchFamily="2" typeface="印品黑体"/>
              <a:ea charset="-122" panose="00000500000000000000" pitchFamily="2" typeface="印品黑体"/>
              <a:cs typeface="+mn-cs"/>
              <a:sym charset="-122" panose="00000500000000000000" pitchFamily="2" typeface="印品黑体"/>
            </a:endParaRPr>
          </a:p>
        </p:txBody>
      </p:sp>
      <p:sp>
        <p:nvSpPr>
          <p:cNvPr id="7" name="文本框 89"/>
          <p:cNvSpPr txBox="1">
            <a:spLocks noChangeArrowheads="1"/>
          </p:cNvSpPr>
          <p:nvPr/>
        </p:nvSpPr>
        <p:spPr bwMode="auto">
          <a:xfrm>
            <a:off x="1348496" y="5647881"/>
            <a:ext cx="2130425" cy="475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>
                <a:solidFill>
                  <a:srgbClr val="FFFFFF"/>
                </a:solidFill>
              </a14:hiddenFill>
            </a:ext>
            <a:ext uri="{91240B29-F687-4F45-9708-019B960494DF}">
              <a14:hiddenLine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defTabSz="914400" eaLnBrk="1" hangingPunct="1" latinLnBrk="0" marL="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1pPr>
            <a:lvl2pPr algn="l" defTabSz="914400" eaLnBrk="1" hangingPunct="1" indent="-285750" latinLnBrk="0" marL="74295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2pPr>
            <a:lvl3pPr algn="l" defTabSz="914400" eaLnBrk="1" hangingPunct="1" indent="-228600" latinLnBrk="0" marL="11430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3pPr>
            <a:lvl4pPr algn="l" defTabSz="914400" eaLnBrk="1" hangingPunct="1" indent="-228600" latinLnBrk="0" marL="16002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4pPr>
            <a:lvl5pPr algn="l" defTabSz="914400" eaLnBrk="1" hangingPunct="1" indent="-228600" latinLnBrk="0" marL="20574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5pPr>
            <a:lvl6pPr algn="l" defTabSz="914400" eaLnBrk="1" fontAlgn="base" hangingPunct="1" indent="-228600" latinLnBrk="0" marL="25146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6pPr>
            <a:lvl7pPr algn="l" defTabSz="914400" eaLnBrk="1" fontAlgn="base" hangingPunct="1" indent="-228600" latinLnBrk="0" marL="29718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7pPr>
            <a:lvl8pPr algn="l" defTabSz="914400" eaLnBrk="1" fontAlgn="base" hangingPunct="1" indent="-228600" latinLnBrk="0" marL="34290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8pPr>
            <a:lvl9pPr algn="l" defTabSz="914400" eaLnBrk="1" fontAlgn="base" hangingPunct="1" indent="-228600" latinLnBrk="0" marL="38862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9pPr>
          </a:lstStyle>
          <a:p>
            <a:pPr algn="ctr" defTabSz="914400" eaLnBrk="1" fontAlgn="auto" hangingPunct="1" indent="0" latinLnBrk="0" lvl="0" marL="0" marR="0" rtl="0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altLang="en-US" b="1" baseline="0" cap="none" i="0" kern="1200" kumimoji="0" lang="zh-CN" noProof="0" normalizeH="0" spc="0" strike="noStrike" sz="2000" u="none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charset="-122" panose="00000500000000000000" pitchFamily="2" typeface="印品黑体"/>
                <a:ea charset="-122" panose="00000500000000000000" pitchFamily="2" typeface="印品黑体"/>
                <a:cs typeface="+mn-cs"/>
                <a:sym charset="-122" panose="00000500000000000000" pitchFamily="2" typeface="印品黑体"/>
              </a:rPr>
              <a:t>工伤保险与民事赔偿权</a:t>
            </a:r>
            <a:endParaRPr altLang="en-US" b="1" baseline="0" cap="none" i="0" kern="1200" kumimoji="0" lang="zh-CN" noProof="0" normalizeH="0" spc="0" strike="noStrike" sz="2000" u="none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charset="-122" panose="00000500000000000000" pitchFamily="2" typeface="印品黑体"/>
              <a:ea charset="-122" panose="00000500000000000000" pitchFamily="2" typeface="印品黑体"/>
              <a:cs typeface="+mn-cs"/>
              <a:sym charset="-122" panose="00000500000000000000" pitchFamily="2" typeface="印品黑体"/>
            </a:endParaRPr>
          </a:p>
        </p:txBody>
      </p:sp>
      <p:pic>
        <p:nvPicPr>
          <p:cNvPr id="8" name="图片 7" title="三我是文本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val="0"/>
              </a:ext>
            </a:extLst>
          </a:blip>
          <a:stretch>
            <a:fillRect/>
          </a:stretch>
        </p:blipFill>
        <p:spPr>
          <a:xfrm>
            <a:off x="1348496" y="3239074"/>
            <a:ext cx="2085301" cy="1810041"/>
          </a:xfrm>
          <a:prstGeom prst="roundRect">
            <a:avLst>
              <a:gd fmla="val 8594" name="adj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algn="bl" blurRad="12700" dir="5400000" dist="5000" endPos="28000" rotWithShape="0" stA="38000" sy="-100000"/>
          </a:effectLst>
        </p:spPr>
      </p:pic>
      <p:pic>
        <p:nvPicPr>
          <p:cNvPr id="9" name="图片 8" title="四我是文本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val="0"/>
              </a:ext>
            </a:extLst>
          </a:blip>
          <a:srcRect b="23914" t="23853"/>
          <a:stretch>
            <a:fillRect/>
          </a:stretch>
        </p:blipFill>
        <p:spPr>
          <a:xfrm>
            <a:off x="4634892" y="3239074"/>
            <a:ext cx="2468223" cy="1810042"/>
          </a:xfrm>
          <a:prstGeom prst="roundRect">
            <a:avLst>
              <a:gd fmla="val 8594" name="adj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algn="bl" blurRad="12700" dir="5400000" dist="5000" endPos="28000" rotWithShape="0" stA="38000" sy="-100000"/>
          </a:effectLst>
        </p:spPr>
      </p:pic>
      <p:pic>
        <p:nvPicPr>
          <p:cNvPr id="10" name="图片 9" title="五我是文本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val="0"/>
              </a:ext>
            </a:extLst>
          </a:blip>
          <a:stretch>
            <a:fillRect/>
          </a:stretch>
        </p:blipFill>
        <p:spPr>
          <a:xfrm>
            <a:off x="8134056" y="3239074"/>
            <a:ext cx="2239226" cy="1810041"/>
          </a:xfrm>
          <a:prstGeom prst="roundRect">
            <a:avLst>
              <a:gd fmla="val 8594" name="adj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algn="bl" blurRad="12700" dir="5400000" dist="5000" endPos="28000" rotWithShape="0" stA="38000" sy="-100000"/>
          </a:effectLst>
        </p:spPr>
      </p:pic>
      <p:sp>
        <p:nvSpPr>
          <p:cNvPr id="11" name="文本框 89"/>
          <p:cNvSpPr txBox="1">
            <a:spLocks noChangeArrowheads="1"/>
          </p:cNvSpPr>
          <p:nvPr/>
        </p:nvSpPr>
        <p:spPr bwMode="auto">
          <a:xfrm>
            <a:off x="4989904" y="5647881"/>
            <a:ext cx="2130425" cy="475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>
                <a:solidFill>
                  <a:srgbClr val="FFFFFF"/>
                </a:solidFill>
              </a14:hiddenFill>
            </a:ext>
            <a:ext uri="{91240B29-F687-4F45-9708-019B960494DF}">
              <a14:hiddenLine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defTabSz="914400" eaLnBrk="1" hangingPunct="1" latinLnBrk="0" marL="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1pPr>
            <a:lvl2pPr algn="l" defTabSz="914400" eaLnBrk="1" hangingPunct="1" indent="-285750" latinLnBrk="0" marL="74295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2pPr>
            <a:lvl3pPr algn="l" defTabSz="914400" eaLnBrk="1" hangingPunct="1" indent="-228600" latinLnBrk="0" marL="11430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3pPr>
            <a:lvl4pPr algn="l" defTabSz="914400" eaLnBrk="1" hangingPunct="1" indent="-228600" latinLnBrk="0" marL="16002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4pPr>
            <a:lvl5pPr algn="l" defTabSz="914400" eaLnBrk="1" hangingPunct="1" indent="-228600" latinLnBrk="0" marL="20574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5pPr>
            <a:lvl6pPr algn="l" defTabSz="914400" eaLnBrk="1" fontAlgn="base" hangingPunct="1" indent="-228600" latinLnBrk="0" marL="25146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6pPr>
            <a:lvl7pPr algn="l" defTabSz="914400" eaLnBrk="1" fontAlgn="base" hangingPunct="1" indent="-228600" latinLnBrk="0" marL="29718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7pPr>
            <a:lvl8pPr algn="l" defTabSz="914400" eaLnBrk="1" fontAlgn="base" hangingPunct="1" indent="-228600" latinLnBrk="0" marL="34290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8pPr>
            <a:lvl9pPr algn="l" defTabSz="914400" eaLnBrk="1" fontAlgn="base" hangingPunct="1" indent="-228600" latinLnBrk="0" marL="38862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9pPr>
          </a:lstStyle>
          <a:p>
            <a:pPr algn="ctr" defTabSz="914400" eaLnBrk="1" fontAlgn="auto" hangingPunct="1" indent="0" latinLnBrk="0" lvl="0" marL="0" marR="0" rtl="0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altLang="en-US" b="1" baseline="0" cap="none" i="0" kern="1200" kumimoji="0" lang="zh-CN" noProof="0" normalizeH="0" spc="0" strike="noStrike" sz="2000" u="none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charset="-122" panose="00000500000000000000" pitchFamily="2" typeface="印品黑体"/>
                <a:ea charset="-122" panose="00000500000000000000" pitchFamily="2" typeface="印品黑体"/>
                <a:cs typeface="+mn-cs"/>
                <a:sym charset="-122" panose="00000500000000000000" pitchFamily="2" typeface="印品黑体"/>
              </a:rPr>
              <a:t>批评、检举和控告权</a:t>
            </a:r>
            <a:endParaRPr altLang="en-US" b="1" baseline="0" cap="none" i="0" kern="1200" kumimoji="0" lang="zh-CN" noProof="0" normalizeH="0" spc="0" strike="noStrike" sz="2000" u="none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charset="-122" panose="00000500000000000000" pitchFamily="2" typeface="印品黑体"/>
              <a:ea charset="-122" panose="00000500000000000000" pitchFamily="2" typeface="印品黑体"/>
              <a:cs typeface="+mn-cs"/>
              <a:sym charset="-122" panose="00000500000000000000" pitchFamily="2" typeface="印品黑体"/>
            </a:endParaRPr>
          </a:p>
        </p:txBody>
      </p:sp>
      <p:sp>
        <p:nvSpPr>
          <p:cNvPr id="12" name="文本框 89"/>
          <p:cNvSpPr txBox="1">
            <a:spLocks noChangeArrowheads="1"/>
          </p:cNvSpPr>
          <p:nvPr/>
        </p:nvSpPr>
        <p:spPr bwMode="auto">
          <a:xfrm>
            <a:off x="8322756" y="5647881"/>
            <a:ext cx="2130425" cy="475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>
                <a:solidFill>
                  <a:srgbClr val="FFFFFF"/>
                </a:solidFill>
              </a14:hiddenFill>
            </a:ext>
            <a:ext uri="{91240B29-F687-4F45-9708-019B960494DF}">
              <a14:hiddenLine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defTabSz="914400" eaLnBrk="1" hangingPunct="1" latinLnBrk="0" marL="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1pPr>
            <a:lvl2pPr algn="l" defTabSz="914400" eaLnBrk="1" hangingPunct="1" indent="-285750" latinLnBrk="0" marL="74295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2pPr>
            <a:lvl3pPr algn="l" defTabSz="914400" eaLnBrk="1" hangingPunct="1" indent="-228600" latinLnBrk="0" marL="11430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3pPr>
            <a:lvl4pPr algn="l" defTabSz="914400" eaLnBrk="1" hangingPunct="1" indent="-228600" latinLnBrk="0" marL="16002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4pPr>
            <a:lvl5pPr algn="l" defTabSz="914400" eaLnBrk="1" hangingPunct="1" indent="-228600" latinLnBrk="0" marL="20574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5pPr>
            <a:lvl6pPr algn="l" defTabSz="914400" eaLnBrk="1" fontAlgn="base" hangingPunct="1" indent="-228600" latinLnBrk="0" marL="25146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6pPr>
            <a:lvl7pPr algn="l" defTabSz="914400" eaLnBrk="1" fontAlgn="base" hangingPunct="1" indent="-228600" latinLnBrk="0" marL="29718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7pPr>
            <a:lvl8pPr algn="l" defTabSz="914400" eaLnBrk="1" fontAlgn="base" hangingPunct="1" indent="-228600" latinLnBrk="0" marL="34290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8pPr>
            <a:lvl9pPr algn="l" defTabSz="914400" eaLnBrk="1" fontAlgn="base" hangingPunct="1" indent="-228600" latinLnBrk="0" marL="38862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9pPr>
          </a:lstStyle>
          <a:p>
            <a:pPr algn="ctr" defTabSz="914400" eaLnBrk="1" fontAlgn="auto" hangingPunct="1" indent="0" latinLnBrk="0" lvl="0" marL="0" marR="0" rtl="0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altLang="en-US" b="1" baseline="0" cap="none" i="0" kern="1200" kumimoji="0" lang="zh-CN" noProof="0" normalizeH="0" spc="0" strike="noStrike" sz="2000" u="none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charset="-122" panose="00000500000000000000" pitchFamily="2" typeface="印品黑体"/>
                <a:ea charset="-122" panose="00000500000000000000" pitchFamily="2" typeface="印品黑体"/>
                <a:cs typeface="+mn-cs"/>
                <a:sym charset="-122" panose="00000500000000000000" pitchFamily="2" typeface="印品黑体"/>
              </a:rPr>
              <a:t>权利保护=安全保障</a:t>
            </a:r>
            <a:endParaRPr altLang="en-US" b="1" baseline="0" cap="none" i="0" kern="1200" kumimoji="0" lang="zh-CN" noProof="0" normalizeH="0" spc="0" strike="noStrike" sz="2000" u="none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charset="-122" panose="00000500000000000000" pitchFamily="2" typeface="印品黑体"/>
              <a:ea charset="-122" panose="00000500000000000000" pitchFamily="2" typeface="印品黑体"/>
              <a:cs typeface="+mn-cs"/>
              <a:sym charset="-122" panose="00000500000000000000" pitchFamily="2" typeface="印品黑体"/>
            </a:endParaRPr>
          </a:p>
        </p:txBody>
      </p:sp>
    </p:spTree>
  </p:cSld>
  <p:clrMapOvr>
    <a:masterClrMapping/>
  </p:clrMapOvr>
  <p:transition/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 nodeType="clickPar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500" fill="hold" id="7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8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>
                                        <p:cTn dur="500" id="9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0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fill="hold" grpId="0" id="11" nodeType="afterEffect" presetClass="entr" presetID="2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dur="500" id="13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4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fill="hold" grpId="0" id="15" nodeType="afterEffect" presetClass="entr" presetID="41" presetSubtype="0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dur="1" fill="hold" id="1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500" fill="hold" id="17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18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19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2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>
                                        <p:cTn dur="500" id="21" tmFilter="0,0; .5, 1; 1, 1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22" nodeType="with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 id="24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000" fill="hold" id="25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26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grpId="0" id="27" nodeType="with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 id="29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000" fill="hold" id="3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31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grpId="0" id="32" nodeType="with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 id="34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000" fill="hold" id="35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36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id="37" nodeType="with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 id="39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000" fill="hold" id="4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41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id="42" nodeType="with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 id="44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000" fill="hold" id="45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46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id="47" nodeType="with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 id="49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000" fill="hold" id="5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51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"/>
      <p:bldP animBg="1" grpId="0" spid="5"/>
      <p:bldP grpId="0" spid="6"/>
      <p:bldP grpId="0" spid="7"/>
      <p:bldP grpId="0" spid="11"/>
      <p:bldP grpId="0" spid="12"/>
    </p:bldLst>
  </p:timing>
</p:sld>
</file>

<file path=ppt/slides/slide20.xml><?xml version="1.0" encoding="utf-8"?>
<p:sld xmlns:p="http://schemas.openxmlformats.org/presentationml/2006/main" xmlns:a="http://schemas.openxmlformats.org/drawingml/2006/main" xmlns:a14="http://schemas.microsoft.com/office/drawing/2010/main" xmlns:m="http://schemas.openxmlformats.org/officeDocument/2006/math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r="http://schemas.openxmlformats.org/officeDocument/2006/relationships" xmlns:w="http://schemas.openxmlformats.org/wordprocessingml/2006/main" xmlns:wp="http://schemas.openxmlformats.org/drawingml/2006/wordprocessingDrawing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val="0"/>
              </a:ext>
            </a:extLst>
          </a:blip>
          <a:stretch>
            <a:fillRect/>
          </a:stretch>
        </p:blipFill>
        <p:spPr>
          <a:xfrm>
            <a:off x="0" y="6096"/>
            <a:ext cx="12192000" cy="6851904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0" y="0"/>
            <a:ext cx="12192000" cy="1143000"/>
          </a:xfrm>
          <a:prstGeom prst="rect">
            <a:avLst/>
          </a:prstGeom>
          <a:solidFill>
            <a:srgbClr val="3F48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>
            <a:defPPr>
              <a:defRPr lang="zh-CN"/>
            </a:defPPr>
            <a:lvl1pPr algn="l" defTabSz="914400" eaLnBrk="1" hangingPunct="1" latinLnBrk="0" marL="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9pPr>
          </a:lstStyle>
          <a:p>
            <a:pPr algn="ctr" defTabSz="914400" eaLnBrk="1" fontAlgn="auto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altLang="en-US" b="0" baseline="0" cap="none" i="0" kern="1200" kumimoji="0" lang="zh-CN" noProof="0" normalizeH="0" spc="0" strike="noStrike" sz="1800" u="none">
              <a:ln>
                <a:noFill/>
              </a:ln>
              <a:solidFill>
                <a:prstClr val="white"/>
              </a:solidFill>
              <a:effectLst/>
              <a:uLnTx/>
              <a:uFillTx/>
              <a:latin charset="-122" panose="00000500000000000000" pitchFamily="2" typeface="印品黑体"/>
              <a:ea charset="-122" panose="00000500000000000000" pitchFamily="2" typeface="印品黑体"/>
              <a:cs typeface="+mn-cs"/>
              <a:sym charset="-122" panose="00000500000000000000" pitchFamily="2" typeface="印品黑体"/>
            </a:endParaRPr>
          </a:p>
        </p:txBody>
      </p:sp>
      <p:sp>
        <p:nvSpPr>
          <p:cNvPr id="5" name="文本框 89"/>
          <p:cNvSpPr txBox="1">
            <a:spLocks noChangeArrowheads="1"/>
          </p:cNvSpPr>
          <p:nvPr/>
        </p:nvSpPr>
        <p:spPr bwMode="auto">
          <a:xfrm>
            <a:off x="1569720" y="206375"/>
            <a:ext cx="10507345" cy="475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>
                <a:solidFill>
                  <a:srgbClr val="FFFFFF"/>
                </a:solidFill>
              </a14:hiddenFill>
            </a:ext>
            <a:ext uri="{91240B29-F687-4F45-9708-019B960494DF}">
              <a14:hiddenLine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defTabSz="914400" eaLnBrk="1" hangingPunct="1" latinLnBrk="0" marL="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1pPr>
            <a:lvl2pPr algn="l" defTabSz="914400" eaLnBrk="1" hangingPunct="1" indent="-285750" latinLnBrk="0" marL="74295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2pPr>
            <a:lvl3pPr algn="l" defTabSz="914400" eaLnBrk="1" hangingPunct="1" indent="-228600" latinLnBrk="0" marL="11430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3pPr>
            <a:lvl4pPr algn="l" defTabSz="914400" eaLnBrk="1" hangingPunct="1" indent="-228600" latinLnBrk="0" marL="16002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4pPr>
            <a:lvl5pPr algn="l" defTabSz="914400" eaLnBrk="1" hangingPunct="1" indent="-228600" latinLnBrk="0" marL="20574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5pPr>
            <a:lvl6pPr algn="l" defTabSz="914400" eaLnBrk="1" fontAlgn="base" hangingPunct="1" indent="-228600" latinLnBrk="0" marL="25146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6pPr>
            <a:lvl7pPr algn="l" defTabSz="914400" eaLnBrk="1" fontAlgn="base" hangingPunct="1" indent="-228600" latinLnBrk="0" marL="29718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7pPr>
            <a:lvl8pPr algn="l" defTabSz="914400" eaLnBrk="1" fontAlgn="base" hangingPunct="1" indent="-228600" latinLnBrk="0" marL="34290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8pPr>
            <a:lvl9pPr algn="l" defTabSz="914400" eaLnBrk="1" fontAlgn="base" hangingPunct="1" indent="-228600" latinLnBrk="0" marL="38862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9pPr>
          </a:lstStyle>
          <a:p>
            <a:pPr algn="l" defTabSz="914400" eaLnBrk="1" fontAlgn="auto" hangingPunct="1" indent="0" latinLnBrk="0" lvl="0" marL="0" marR="0" rtl="0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altLang="en-US" b="1" baseline="0" cap="none" i="0" kern="1200" kumimoji="0" lang="zh-CN" noProof="0" normalizeH="0" spc="0" strike="noStrike" sz="2800" u="none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charset="-122" panose="00000500000000000000" pitchFamily="2" typeface="印品黑体"/>
                <a:ea charset="-122" panose="00000500000000000000" pitchFamily="2" typeface="印品黑体"/>
                <a:cs typeface="+mn-cs"/>
                <a:sym charset="-122" panose="00000500000000000000" pitchFamily="2" typeface="印品黑体"/>
              </a:rPr>
              <a:t>三、案例分析与思政要点 </a:t>
            </a:r>
            <a:endParaRPr altLang="en-US" b="1" baseline="0" cap="none" i="0" kern="1200" kumimoji="0" lang="zh-CN" noProof="0" normalizeH="0" spc="0" strike="noStrike" sz="2800" u="none">
              <a:ln>
                <a:noFill/>
              </a:ln>
              <a:solidFill>
                <a:prstClr val="white"/>
              </a:solidFill>
              <a:effectLst/>
              <a:uLnTx/>
              <a:uFillTx/>
              <a:latin charset="-122" panose="00000500000000000000" pitchFamily="2" typeface="印品黑体"/>
              <a:ea charset="-122" panose="00000500000000000000" pitchFamily="2" typeface="印品黑体"/>
              <a:cs typeface="+mn-cs"/>
              <a:sym charset="-122" panose="00000500000000000000" pitchFamily="2" typeface="印品黑体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489710" y="647700"/>
            <a:ext cx="10552430" cy="337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>
                <a:solidFill>
                  <a:srgbClr val="FFFFFF"/>
                </a:solidFill>
              </a14:hiddenFill>
            </a:ext>
            <a:ext uri="{91240B29-F687-4F45-9708-019B960494DF}">
              <a14:hiddenLine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defTabSz="914400" eaLnBrk="1" hangingPunct="1" latinLnBrk="0" marL="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lvl="0">
              <a:defRPr/>
            </a:pPr>
            <a:r>
              <a:rPr altLang="en-US" lang="zh-CN" spc="130" sz="1600">
                <a:solidFill>
                  <a:prstClr val="white"/>
                </a:solidFill>
                <a:uFillTx/>
                <a:latin charset="0" typeface="印品黑体"/>
                <a:ea charset="-122" panose="00000500000000000000" pitchFamily="2" typeface="印品黑体"/>
                <a:sym charset="-122" panose="00000500000000000000" pitchFamily="2" typeface="印品黑体"/>
              </a:rPr>
              <a:t>3. 多岗位协同避险案例</a:t>
            </a:r>
            <a:endParaRPr altLang="en-US" lang="zh-CN" spc="130" sz="1600">
              <a:solidFill>
                <a:prstClr val="white"/>
              </a:solidFill>
              <a:uFillTx/>
              <a:latin charset="0" typeface="印品黑体"/>
              <a:ea charset="-122" panose="00000500000000000000" pitchFamily="2" typeface="印品黑体"/>
              <a:sym charset="-122" panose="00000500000000000000" pitchFamily="2" typeface="印品黑体"/>
            </a:endParaRPr>
          </a:p>
        </p:txBody>
      </p:sp>
      <p:cxnSp>
        <p:nvCxnSpPr>
          <p:cNvPr id="7" name="直接连接符 6"/>
          <p:cNvCxnSpPr/>
          <p:nvPr/>
        </p:nvCxnSpPr>
        <p:spPr>
          <a:xfrm flipH="1">
            <a:off x="1260585" y="144166"/>
            <a:ext cx="0" cy="836105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descr="警告" id="16" name="图形 15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0071" y="274471"/>
            <a:ext cx="705800" cy="705800"/>
          </a:xfrm>
          <a:prstGeom prst="rect">
            <a:avLst/>
          </a:prstGeom>
        </p:spPr>
      </p:pic>
      <p:pic>
        <p:nvPicPr>
          <p:cNvPr descr="96f087bf8f23beaee9c13dc58e468574" id="25" name="图片占位符 17" title="三我是文本|四我是长文本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6"/>
          <a:srcRect b="13739" t="13739"/>
          <a:stretch>
            <a:fillRect/>
          </a:stretch>
        </p:blipFill>
        <p:spPr>
          <a:xfrm>
            <a:off x="609600" y="1524000"/>
            <a:ext cx="4572000" cy="2209800"/>
          </a:xfrm>
          <a:custGeom>
            <a:gdLst>
              <a:gd fmla="*/ 0 w 4572000" name="connisteX0"/>
              <a:gd fmla="*/ 203200 h 2209800" name="connsiteY0"/>
              <a:gd fmla="*/ 203200 w 4572000" name="connisteX1"/>
              <a:gd fmla="*/ 0 h 2209800" name="connsiteY1"/>
              <a:gd fmla="*/ 4572000 w 4572000" name="connisteX2"/>
              <a:gd fmla="*/ 0 h 2209800" name="connsiteY2"/>
              <a:gd fmla="*/ 4572000 w 4572000" name="connisteX3"/>
              <a:gd fmla="*/ 2209800 h 2209800" name="connsiteY3"/>
              <a:gd fmla="*/ 203200 w 4572000" name="connisteX4"/>
              <a:gd fmla="*/ 2209800 h 2209800" name="connsiteY4"/>
              <a:gd fmla="*/ 0 w 4572000" name="connisteX5"/>
              <a:gd fmla="*/ 2006600 h 2209800" name="connsiteY5"/>
              <a:gd fmla="*/ 0 w 4572000" name="connisteX6"/>
              <a:gd fmla="*/ 203200 h 2209800" name="connsiteY6"/>
            </a:gdLst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b="0" l="0" r="0" t="0"/>
            <a:pathLst>
              <a:path h="2209800" w="45720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4572000" y="0"/>
                </a:lnTo>
                <a:lnTo>
                  <a:pt x="4572000" y="2209800"/>
                </a:lnTo>
                <a:lnTo>
                  <a:pt x="203200" y="2209800"/>
                </a:lnTo>
                <a:cubicBezTo>
                  <a:pt x="90976" y="2209800"/>
                  <a:pt x="0" y="2118824"/>
                  <a:pt x="0" y="20066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</p:pic>
      <p:sp>
        <p:nvSpPr>
          <p:cNvPr id="26" name="文本占位符 4"/>
          <p:cNvSpPr txBox="1"/>
          <p:nvPr>
            <p:custDataLst>
              <p:tags r:id="rId8"/>
            </p:custDataLst>
          </p:nvPr>
        </p:nvSpPr>
        <p:spPr>
          <a:xfrm>
            <a:off x="5486400" y="1892300"/>
            <a:ext cx="5791200" cy="406400"/>
          </a:xfrm>
          <a:prstGeom prst="rect">
            <a:avLst/>
          </a:prstGeom>
          <a:noFill/>
        </p:spPr>
        <p:txBody>
          <a:bodyPr anchor="t" bIns="0" lIns="0" rIns="0" rtlCol="0" tIns="0" vert="horz">
            <a:normAutofit/>
          </a:bodyPr>
          <a:lstStyle>
            <a:defPPr>
              <a:defRPr lang="zh-CN"/>
            </a:defPPr>
            <a:lvl1pPr algn="l" defTabSz="914400" eaLnBrk="1" hangingPunct="1" indent="0" latinLnBrk="0" marL="0" rtl="0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Font charset="0" pitchFamily="34" typeface="Arial"/>
              <a:buNone/>
              <a:defRPr b="0" kern="1200" spc="0" sz="24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algn="l" defTabSz="914400" eaLnBrk="1" hangingPunct="1" indent="0" latinLnBrk="0" marL="685800" rtl="0">
              <a:lnSpc>
                <a:spcPct val="130000"/>
              </a:lnSpc>
              <a:spcBef>
                <a:spcPts val="500"/>
              </a:spcBef>
              <a:buFont charset="0" pitchFamily="34" typeface="Arial"/>
              <a:buChar char="•"/>
              <a:defRPr kern="1200" spc="0" sz="20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algn="l" defTabSz="914400" eaLnBrk="1" hangingPunct="1" indent="0" latinLnBrk="0" marL="1143000" rtl="0">
              <a:lnSpc>
                <a:spcPct val="130000"/>
              </a:lnSpc>
              <a:spcBef>
                <a:spcPts val="500"/>
              </a:spcBef>
              <a:buFont charset="0" pitchFamily="34" typeface="Arial"/>
              <a:buChar char="•"/>
              <a:defRPr kern="1200" spc="0" sz="18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algn="l" defTabSz="914400" eaLnBrk="1" hangingPunct="1" indent="0" latinLnBrk="0" marL="1600200" rtl="0">
              <a:lnSpc>
                <a:spcPct val="130000"/>
              </a:lnSpc>
              <a:spcBef>
                <a:spcPts val="500"/>
              </a:spcBef>
              <a:buFont charset="0" pitchFamily="34" typeface="Arial"/>
              <a:buChar char="•"/>
              <a:defRPr kern="1200" spc="0" sz="18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algn="l" defTabSz="914400" eaLnBrk="1" hangingPunct="1" indent="0" latinLnBrk="0" marL="2057400" rtl="0">
              <a:lnSpc>
                <a:spcPct val="130000"/>
              </a:lnSpc>
              <a:spcBef>
                <a:spcPts val="500"/>
              </a:spcBef>
              <a:buFont charset="0" pitchFamily="34" typeface="Arial"/>
              <a:buChar char="•"/>
              <a:defRPr kern="1200" spc="0" sz="18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algn="l" defTabSz="914400" eaLnBrk="1" hangingPunct="1" indent="-228600" latinLnBrk="0" marL="25146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indent="-228600" latinLnBrk="0" marL="29718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indent="-228600" latinLnBrk="0" marL="34290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indent="-228600" latinLnBrk="0" marL="38862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4400" eaLnBrk="1" fontAlgn="auto" hangingPunct="1" indent="0" latinLnBrk="0" lvl="0" marL="0" marR="0" rtl="0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charset="0" pitchFamily="34" typeface="Arial"/>
              <a:buNone/>
              <a:defRPr/>
            </a:pPr>
            <a:r>
              <a:rPr altLang="en-US" b="1" lang="zh-CN" sz="2000">
                <a:solidFill>
                  <a:srgbClr val="C00000"/>
                </a:solidFill>
                <a:latin charset="-122" panose="020b0503020204020204" pitchFamily="34" typeface="微软雅黑"/>
                <a:ea charset="-122" panose="020b0503020204020204" pitchFamily="34" typeface="微软雅黑"/>
              </a:rPr>
              <a:t>发现顶板异常，及时停机报警并加固</a:t>
            </a:r>
            <a:endParaRPr altLang="en-US" b="1" lang="zh-CN" sz="2000">
              <a:solidFill>
                <a:srgbClr val="C00000"/>
              </a:solidFill>
              <a:latin charset="-122" panose="020b0503020204020204" pitchFamily="34" typeface="微软雅黑"/>
              <a:ea charset="-122" panose="020b0503020204020204" pitchFamily="34" typeface="微软雅黑"/>
            </a:endParaRPr>
          </a:p>
        </p:txBody>
      </p:sp>
      <p:sp>
        <p:nvSpPr>
          <p:cNvPr id="27" name="文本占位符 5"/>
          <p:cNvSpPr txBox="1"/>
          <p:nvPr>
            <p:custDataLst>
              <p:tags r:id="rId9"/>
            </p:custDataLst>
          </p:nvPr>
        </p:nvSpPr>
        <p:spPr>
          <a:xfrm>
            <a:off x="5486400" y="2298700"/>
            <a:ext cx="5791200" cy="1206500"/>
          </a:xfrm>
          <a:prstGeom prst="rect">
            <a:avLst/>
          </a:prstGeom>
          <a:noFill/>
        </p:spPr>
        <p:txBody>
          <a:bodyPr anchor="t" bIns="0" lIns="0" rIns="0" rtlCol="0" tIns="0" vert="horz">
            <a:noAutofit/>
          </a:bodyPr>
          <a:lstStyle>
            <a:defPPr>
              <a:defRPr lang="zh-CN"/>
            </a:defPPr>
            <a:lvl1pPr algn="l" defTabSz="914400" eaLnBrk="1" hangingPunct="1" indent="0" latinLnBrk="0" marL="0" rtl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charset="0" pitchFamily="34" typeface="Arial"/>
              <a:buNone/>
              <a:defRPr b="0" kern="1200" spc="0" sz="16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algn="l" defTabSz="914400" eaLnBrk="1" hangingPunct="1" indent="0" latinLnBrk="0" marL="685800" rtl="0">
              <a:lnSpc>
                <a:spcPct val="130000"/>
              </a:lnSpc>
              <a:spcBef>
                <a:spcPts val="500"/>
              </a:spcBef>
              <a:buFont charset="0" pitchFamily="34" typeface="Arial"/>
              <a:buChar char="•"/>
              <a:defRPr kern="1200" spc="0" sz="20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algn="l" defTabSz="914400" eaLnBrk="1" hangingPunct="1" indent="0" latinLnBrk="0" marL="1143000" rtl="0">
              <a:lnSpc>
                <a:spcPct val="130000"/>
              </a:lnSpc>
              <a:spcBef>
                <a:spcPts val="500"/>
              </a:spcBef>
              <a:buFont charset="0" pitchFamily="34" typeface="Arial"/>
              <a:buChar char="•"/>
              <a:defRPr kern="1200" spc="0" sz="18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algn="l" defTabSz="914400" eaLnBrk="1" hangingPunct="1" indent="0" latinLnBrk="0" marL="1600200" rtl="0">
              <a:lnSpc>
                <a:spcPct val="130000"/>
              </a:lnSpc>
              <a:spcBef>
                <a:spcPts val="500"/>
              </a:spcBef>
              <a:buFont charset="0" pitchFamily="34" typeface="Arial"/>
              <a:buChar char="•"/>
              <a:defRPr kern="1200" spc="0" sz="18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algn="l" defTabSz="914400" eaLnBrk="1" hangingPunct="1" indent="0" latinLnBrk="0" marL="2057400" rtl="0">
              <a:lnSpc>
                <a:spcPct val="130000"/>
              </a:lnSpc>
              <a:spcBef>
                <a:spcPts val="500"/>
              </a:spcBef>
              <a:buFont charset="0" pitchFamily="34" typeface="Arial"/>
              <a:buChar char="•"/>
              <a:defRPr kern="1200" spc="0" sz="18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algn="l" defTabSz="914400" eaLnBrk="1" hangingPunct="1" indent="-228600" latinLnBrk="0" marL="25146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indent="-228600" latinLnBrk="0" marL="29718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indent="-228600" latinLnBrk="0" marL="34290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indent="-228600" latinLnBrk="0" marL="38862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4400" eaLnBrk="1" fontAlgn="auto" hangingPunct="1" indent="0" latinLnBrk="0" lvl="0" marL="0" marR="0" rtl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charset="0" pitchFamily="34" typeface="Arial"/>
              <a:buNone/>
              <a:defRPr/>
            </a:pPr>
            <a:r>
              <a:rPr altLang="en-US" b="0" baseline="0" cap="none" i="0" kern="1200" kumimoji="0" lang="zh-CN" noProof="0" normalizeH="0" spc="0" strike="noStrike" sz="1800" u="none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charset="-122" panose="020b0503020204020204" pitchFamily="34" typeface="微软雅黑"/>
                <a:ea charset="-122" panose="020b0503020204020204" pitchFamily="34" typeface="微软雅黑"/>
                <a:cs typeface="+mn-cs"/>
              </a:rPr>
              <a:t>司机王磊发现顶板异常，立即停机报警；支架工加固，输送机停机配合，成功避免事故。该案例展现了多岗位协同作业的重要性，当发现安全隐患时，各岗位人员应迅速响应、密切配合，形成有效的应急处置机制。</a:t>
            </a:r>
            <a:endParaRPr altLang="en-US" b="0" baseline="0" cap="none" i="0" kern="1200" kumimoji="0" lang="zh-CN" noProof="0" normalizeH="0" spc="0" strike="noStrike" sz="1800" u="none">
              <a:ln>
                <a:noFill/>
              </a:ln>
              <a:solidFill>
                <a:srgbClr val="000000"/>
              </a:solidFill>
              <a:effectLst/>
              <a:uLnTx/>
              <a:uFillTx/>
              <a:latin charset="-122" panose="020b0503020204020204" pitchFamily="34" typeface="微软雅黑"/>
              <a:ea charset="-122" panose="020b0503020204020204" pitchFamily="34" typeface="微软雅黑"/>
              <a:cs typeface="+mn-cs"/>
            </a:endParaRPr>
          </a:p>
        </p:txBody>
      </p:sp>
      <p:pic>
        <p:nvPicPr>
          <p:cNvPr descr="ae96fa7712f58b6481bf4241401d02c4" id="28" name="图片占位符 18" title="五我是文本|六我是长文本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6"/>
          <a:srcRect b="13739" t="13739"/>
          <a:stretch>
            <a:fillRect/>
          </a:stretch>
        </p:blipFill>
        <p:spPr>
          <a:xfrm>
            <a:off x="609600" y="4038600"/>
            <a:ext cx="4572000" cy="2209800"/>
          </a:xfrm>
          <a:custGeom>
            <a:gdLst>
              <a:gd fmla="*/ 0 w 4572000" name="connisteX0"/>
              <a:gd fmla="*/ 203200 h 2209800" name="connsiteY0"/>
              <a:gd fmla="*/ 203200 w 4572000" name="connisteX1"/>
              <a:gd fmla="*/ 0 h 2209800" name="connsiteY1"/>
              <a:gd fmla="*/ 4572000 w 4572000" name="connisteX2"/>
              <a:gd fmla="*/ 0 h 2209800" name="connsiteY2"/>
              <a:gd fmla="*/ 4572000 w 4572000" name="connisteX3"/>
              <a:gd fmla="*/ 2209800 h 2209800" name="connsiteY3"/>
              <a:gd fmla="*/ 203200 w 4572000" name="connisteX4"/>
              <a:gd fmla="*/ 2209800 h 2209800" name="connsiteY4"/>
              <a:gd fmla="*/ 0 w 4572000" name="connisteX5"/>
              <a:gd fmla="*/ 2006600 h 2209800" name="connsiteY5"/>
              <a:gd fmla="*/ 0 w 4572000" name="connisteX6"/>
              <a:gd fmla="*/ 203200 h 2209800" name="connsiteY6"/>
            </a:gdLst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b="0" l="0" r="0" t="0"/>
            <a:pathLst>
              <a:path h="2209800" w="45720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4572000" y="0"/>
                </a:lnTo>
                <a:lnTo>
                  <a:pt x="4572000" y="2209800"/>
                </a:lnTo>
                <a:lnTo>
                  <a:pt x="203200" y="2209800"/>
                </a:lnTo>
                <a:cubicBezTo>
                  <a:pt x="90976" y="2209800"/>
                  <a:pt x="0" y="2118824"/>
                  <a:pt x="0" y="20066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</p:pic>
      <p:sp>
        <p:nvSpPr>
          <p:cNvPr id="29" name="文本占位符 8"/>
          <p:cNvSpPr txBox="1"/>
          <p:nvPr>
            <p:custDataLst>
              <p:tags r:id="rId11"/>
            </p:custDataLst>
          </p:nvPr>
        </p:nvSpPr>
        <p:spPr>
          <a:xfrm>
            <a:off x="5486400" y="4349606"/>
            <a:ext cx="5791200" cy="406400"/>
          </a:xfrm>
          <a:prstGeom prst="rect">
            <a:avLst/>
          </a:prstGeom>
          <a:noFill/>
        </p:spPr>
        <p:txBody>
          <a:bodyPr anchor="t" bIns="0" lIns="0" rIns="0" rtlCol="0" tIns="0" vert="horz">
            <a:normAutofit/>
          </a:bodyPr>
          <a:lstStyle>
            <a:defPPr>
              <a:defRPr lang="zh-CN"/>
            </a:defPPr>
            <a:lvl1pPr algn="l" defTabSz="914400" eaLnBrk="1" hangingPunct="1" indent="0" latinLnBrk="0" marL="0" rtl="0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Font charset="0" pitchFamily="34" typeface="Arial"/>
              <a:buNone/>
              <a:defRPr b="0" kern="1200" spc="0" sz="2400">
                <a:solidFill>
                  <a:srgbClr val="FFFFFF"/>
                </a:solidFill>
                <a:latin typeface="+mn-ea"/>
                <a:ea typeface="+mn-ea"/>
                <a:cs typeface="+mn-cs"/>
              </a:defRPr>
            </a:lvl1pPr>
            <a:lvl2pPr algn="l" defTabSz="914400" eaLnBrk="1" hangingPunct="1" indent="0" latinLnBrk="0" marL="685800" rtl="0">
              <a:lnSpc>
                <a:spcPct val="130000"/>
              </a:lnSpc>
              <a:spcBef>
                <a:spcPts val="500"/>
              </a:spcBef>
              <a:buFont charset="0" pitchFamily="34" typeface="Arial"/>
              <a:buChar char="•"/>
              <a:defRPr kern="1200" spc="0" sz="20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algn="l" defTabSz="914400" eaLnBrk="1" hangingPunct="1" indent="0" latinLnBrk="0" marL="1143000" rtl="0">
              <a:lnSpc>
                <a:spcPct val="130000"/>
              </a:lnSpc>
              <a:spcBef>
                <a:spcPts val="500"/>
              </a:spcBef>
              <a:buFont charset="0" pitchFamily="34" typeface="Arial"/>
              <a:buChar char="•"/>
              <a:defRPr kern="1200" spc="0" sz="18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algn="l" defTabSz="914400" eaLnBrk="1" hangingPunct="1" indent="0" latinLnBrk="0" marL="1600200" rtl="0">
              <a:lnSpc>
                <a:spcPct val="130000"/>
              </a:lnSpc>
              <a:spcBef>
                <a:spcPts val="500"/>
              </a:spcBef>
              <a:buFont charset="0" pitchFamily="34" typeface="Arial"/>
              <a:buChar char="•"/>
              <a:defRPr kern="1200" spc="0" sz="18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algn="l" defTabSz="914400" eaLnBrk="1" hangingPunct="1" indent="0" latinLnBrk="0" marL="2057400" rtl="0">
              <a:lnSpc>
                <a:spcPct val="130000"/>
              </a:lnSpc>
              <a:spcBef>
                <a:spcPts val="500"/>
              </a:spcBef>
              <a:buFont charset="0" pitchFamily="34" typeface="Arial"/>
              <a:buChar char="•"/>
              <a:defRPr kern="1200" spc="0" sz="18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algn="l" defTabSz="914400" eaLnBrk="1" hangingPunct="1" indent="-228600" latinLnBrk="0" marL="25146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indent="-228600" latinLnBrk="0" marL="29718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indent="-228600" latinLnBrk="0" marL="34290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indent="-228600" latinLnBrk="0" marL="38862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4400" eaLnBrk="1" fontAlgn="auto" hangingPunct="1" indent="0" latinLnBrk="0" lvl="0" marL="0" marR="0" rtl="0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charset="0" pitchFamily="34" typeface="Arial"/>
              <a:buNone/>
              <a:defRPr/>
            </a:pPr>
            <a:r>
              <a:rPr altLang="en-US" b="1" lang="zh-CN" sz="2000">
                <a:solidFill>
                  <a:srgbClr val="C00000"/>
                </a:solidFill>
                <a:latin charset="-122" panose="020b0503020204020204" pitchFamily="34" typeface="微软雅黑"/>
                <a:ea charset="-122" panose="020b0503020204020204" pitchFamily="34" typeface="微软雅黑"/>
              </a:rPr>
              <a:t>启示：团队协作与应急配合</a:t>
            </a:r>
            <a:endParaRPr altLang="en-US" b="1" lang="zh-CN" sz="2000">
              <a:solidFill>
                <a:srgbClr val="C00000"/>
              </a:solidFill>
              <a:latin charset="-122" panose="020b0503020204020204" pitchFamily="34" typeface="微软雅黑"/>
              <a:ea charset="-122" panose="020b0503020204020204" pitchFamily="34" typeface="微软雅黑"/>
            </a:endParaRPr>
          </a:p>
        </p:txBody>
      </p:sp>
      <p:sp>
        <p:nvSpPr>
          <p:cNvPr id="30" name="文本占位符 9"/>
          <p:cNvSpPr txBox="1"/>
          <p:nvPr>
            <p:custDataLst>
              <p:tags r:id="rId12"/>
            </p:custDataLst>
          </p:nvPr>
        </p:nvSpPr>
        <p:spPr>
          <a:xfrm>
            <a:off x="5486400" y="4756006"/>
            <a:ext cx="5791200" cy="1258223"/>
          </a:xfrm>
          <a:prstGeom prst="rect">
            <a:avLst/>
          </a:prstGeom>
          <a:noFill/>
        </p:spPr>
        <p:txBody>
          <a:bodyPr anchor="t" bIns="0" lIns="0" rIns="0" rtlCol="0" tIns="0" vert="horz">
            <a:normAutofit/>
          </a:bodyPr>
          <a:lstStyle>
            <a:defPPr>
              <a:defRPr lang="zh-CN"/>
            </a:defPPr>
            <a:lvl1pPr algn="l" defTabSz="914400" eaLnBrk="1" hangingPunct="1" indent="0" latinLnBrk="0" marL="0" rtl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charset="0" pitchFamily="34" typeface="Arial"/>
              <a:buNone/>
              <a:defRPr b="0" kern="1200" spc="0" sz="1600">
                <a:solidFill>
                  <a:srgbClr val="FFFFFF"/>
                </a:solidFill>
                <a:latin typeface="+mn-ea"/>
                <a:ea typeface="+mn-ea"/>
                <a:cs typeface="+mn-cs"/>
              </a:defRPr>
            </a:lvl1pPr>
            <a:lvl2pPr algn="l" defTabSz="914400" eaLnBrk="1" hangingPunct="1" indent="0" latinLnBrk="0" marL="685800" rtl="0">
              <a:lnSpc>
                <a:spcPct val="130000"/>
              </a:lnSpc>
              <a:spcBef>
                <a:spcPts val="500"/>
              </a:spcBef>
              <a:buFont charset="0" pitchFamily="34" typeface="Arial"/>
              <a:buChar char="•"/>
              <a:defRPr kern="1200" spc="0" sz="20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algn="l" defTabSz="914400" eaLnBrk="1" hangingPunct="1" indent="0" latinLnBrk="0" marL="1143000" rtl="0">
              <a:lnSpc>
                <a:spcPct val="130000"/>
              </a:lnSpc>
              <a:spcBef>
                <a:spcPts val="500"/>
              </a:spcBef>
              <a:buFont charset="0" pitchFamily="34" typeface="Arial"/>
              <a:buChar char="•"/>
              <a:defRPr kern="1200" spc="0" sz="18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algn="l" defTabSz="914400" eaLnBrk="1" hangingPunct="1" indent="0" latinLnBrk="0" marL="1600200" rtl="0">
              <a:lnSpc>
                <a:spcPct val="130000"/>
              </a:lnSpc>
              <a:spcBef>
                <a:spcPts val="500"/>
              </a:spcBef>
              <a:buFont charset="0" pitchFamily="34" typeface="Arial"/>
              <a:buChar char="•"/>
              <a:defRPr kern="1200" spc="0" sz="18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algn="l" defTabSz="914400" eaLnBrk="1" hangingPunct="1" indent="0" latinLnBrk="0" marL="2057400" rtl="0">
              <a:lnSpc>
                <a:spcPct val="130000"/>
              </a:lnSpc>
              <a:spcBef>
                <a:spcPts val="500"/>
              </a:spcBef>
              <a:buFont charset="0" pitchFamily="34" typeface="Arial"/>
              <a:buChar char="•"/>
              <a:defRPr kern="1200" spc="0" sz="18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algn="l" defTabSz="914400" eaLnBrk="1" hangingPunct="1" indent="-228600" latinLnBrk="0" marL="25146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indent="-228600" latinLnBrk="0" marL="29718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indent="-228600" latinLnBrk="0" marL="34290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indent="-228600" latinLnBrk="0" marL="38862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4400" eaLnBrk="1" fontAlgn="auto" hangingPunct="1" indent="0" latinLnBrk="0" lvl="0" marL="0" marR="0" rtl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charset="0" pitchFamily="34" typeface="Arial"/>
              <a:buNone/>
              <a:defRPr/>
            </a:pPr>
            <a:r>
              <a:rPr altLang="en-US" lang="zh-CN" sz="1800">
                <a:solidFill>
                  <a:srgbClr val="000000"/>
                </a:solidFill>
                <a:latin charset="-122" panose="020b0503020204020204" pitchFamily="34" typeface="微软雅黑"/>
                <a:ea charset="-122" panose="020b0503020204020204" pitchFamily="34" typeface="微软雅黑"/>
              </a:rPr>
              <a:t>多岗位协同可快速处置险情，凸显职责清晰与应急协同的重要性。团队协作、应急处理能力和责任意识是保障安全生产的关键要素，每个岗位都应明确自身职责，在紧急情况下能够快速响应、有效配合。</a:t>
            </a:r>
            <a:endParaRPr altLang="en-US" lang="zh-CN" sz="1800">
              <a:solidFill>
                <a:srgbClr val="000000"/>
              </a:solidFill>
              <a:latin charset="-122" panose="020b0503020204020204" pitchFamily="34" typeface="微软雅黑"/>
              <a:ea charset="-122" panose="020b0503020204020204" pitchFamily="34" typeface="微软雅黑"/>
            </a:endParaRPr>
          </a:p>
        </p:txBody>
      </p:sp>
    </p:spTree>
  </p:cSld>
  <p:clrMapOvr>
    <a:masterClrMapping/>
  </p:clrMapOvr>
  <p:transition/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 nodeType="clickPar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click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 id="7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000" fill="hold" id="8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9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grpId="0" id="10" nodeType="with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 id="12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000" fill="hold" id="13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14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grpId="0" id="15" nodeType="with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 id="17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000" fill="hold" id="18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19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0" nodeType="clickPar">
                      <p:stCondLst>
                        <p:cond delay="indefinite"/>
                      </p:stCondLst>
                      <p:childTnLst>
                        <p:par>
                          <p:cTn fill="hold" id="21">
                            <p:stCondLst>
                              <p:cond delay="0"/>
                            </p:stCondLst>
                            <p:childTnLst>
                              <p:par>
                                <p:cTn fill="hold" id="22" nodeType="click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 id="24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000" fill="hold" id="25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26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grpId="0" id="27" nodeType="with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 id="29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000" fill="hold" id="3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31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grpId="0" id="32" nodeType="with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 id="34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000" fill="hold" id="35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36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6"/>
      <p:bldP grpId="0" spid="27"/>
      <p:bldP grpId="0" spid="29"/>
      <p:bldP grpId="0" spid="30"/>
    </p:bldLst>
  </p:timing>
</p:sld>
</file>

<file path=ppt/slides/slide21.xml><?xml version="1.0" encoding="utf-8"?>
<p:sld xmlns:p="http://schemas.openxmlformats.org/presentationml/2006/main" xmlns:a="http://schemas.openxmlformats.org/drawingml/2006/main" xmlns:a14="http://schemas.microsoft.com/office/drawing/2010/main" xmlns:m="http://schemas.openxmlformats.org/officeDocument/2006/math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r="http://schemas.openxmlformats.org/officeDocument/2006/relationships" xmlns:w="http://schemas.openxmlformats.org/wordprocessingml/2006/main" xmlns:wp="http://schemas.openxmlformats.org/drawingml/2006/wordprocessingDrawing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文本框 1"/>
          <p:cNvSpPr txBox="1"/>
          <p:nvPr/>
        </p:nvSpPr>
        <p:spPr>
          <a:xfrm>
            <a:off x="1055370" y="1130935"/>
            <a:ext cx="8798560" cy="584775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>
            <a:defPPr>
              <a:defRPr lang="zh-CN"/>
            </a:defPPr>
            <a:lvl1pPr algn="l" defTabSz="914400" eaLnBrk="1" hangingPunct="1" latinLnBrk="0" marL="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altLang="zh-CN" lang="en-US" sz="3200">
                <a:solidFill>
                  <a:srgbClr val="17456C"/>
                </a:solidFill>
                <a:latin charset="-122" panose="02010600030101010101" typeface="庞门正道标题体"/>
                <a:ea charset="-122" panose="02010600030101010101" typeface="庞门正道标题体"/>
              </a:rPr>
              <a:t>1.</a:t>
            </a:r>
            <a:r>
              <a:rPr altLang="en-US" lang="zh-CN" sz="3200">
                <a:solidFill>
                  <a:srgbClr val="17456C"/>
                </a:solidFill>
                <a:latin charset="-122" panose="02010600030101010101" typeface="庞门正道标题体"/>
                <a:ea charset="-122" panose="02010600030101010101" typeface="庞门正道标题体"/>
              </a:rPr>
              <a:t>“安全第一”：优先保障生命安全</a:t>
            </a:r>
            <a:endParaRPr altLang="en-US" lang="zh-CN" sz="3200">
              <a:solidFill>
                <a:srgbClr val="17456C"/>
              </a:solidFill>
              <a:latin charset="-122" panose="02010600030101010101" typeface="庞门正道标题体"/>
              <a:ea charset="-122" panose="02010600030101010101" typeface="庞门正道标题体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val="0"/>
              </a:ext>
            </a:extLst>
          </a:blip>
          <a:stretch>
            <a:fillRect/>
          </a:stretch>
        </p:blipFill>
        <p:spPr>
          <a:xfrm>
            <a:off x="0" y="6096"/>
            <a:ext cx="12192000" cy="6851904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0" y="0"/>
            <a:ext cx="12192000" cy="1143000"/>
          </a:xfrm>
          <a:prstGeom prst="rect">
            <a:avLst/>
          </a:prstGeom>
          <a:solidFill>
            <a:srgbClr val="3F48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>
            <a:defPPr>
              <a:defRPr lang="zh-CN"/>
            </a:defPPr>
            <a:lvl1pPr algn="l" defTabSz="914400" eaLnBrk="1" hangingPunct="1" latinLnBrk="0" marL="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9pPr>
          </a:lstStyle>
          <a:p>
            <a:pPr algn="ctr" defTabSz="914400" eaLnBrk="1" fontAlgn="auto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altLang="en-US" b="0" baseline="0" cap="none" i="0" kern="1200" kumimoji="0" lang="zh-CN" noProof="0" normalizeH="0" spc="0" strike="noStrike" sz="1800" u="none">
              <a:ln>
                <a:noFill/>
              </a:ln>
              <a:solidFill>
                <a:prstClr val="white"/>
              </a:solidFill>
              <a:effectLst/>
              <a:uLnTx/>
              <a:uFillTx/>
              <a:latin charset="-122" panose="00000500000000000000" pitchFamily="2" typeface="印品黑体"/>
              <a:ea charset="-122" panose="00000500000000000000" pitchFamily="2" typeface="印品黑体"/>
              <a:cs typeface="+mn-cs"/>
              <a:sym charset="-122" panose="00000500000000000000" pitchFamily="2" typeface="印品黑体"/>
            </a:endParaRPr>
          </a:p>
        </p:txBody>
      </p:sp>
      <p:sp>
        <p:nvSpPr>
          <p:cNvPr id="13" name="文本框 89"/>
          <p:cNvSpPr txBox="1">
            <a:spLocks noChangeArrowheads="1"/>
          </p:cNvSpPr>
          <p:nvPr/>
        </p:nvSpPr>
        <p:spPr bwMode="auto">
          <a:xfrm>
            <a:off x="1498600" y="206375"/>
            <a:ext cx="10535920" cy="45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>
                <a:solidFill>
                  <a:srgbClr val="FFFFFF"/>
                </a:solidFill>
              </a14:hiddenFill>
            </a:ext>
            <a:ext uri="{91240B29-F687-4F45-9708-019B960494DF}">
              <a14:hiddenLine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>
            <a:defPPr>
              <a:defRPr lang="zh-CN"/>
            </a:defPPr>
            <a:lvl1pPr algn="l" defTabSz="914400" eaLnBrk="1" hangingPunct="1" latinLnBrk="0" marL="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1pPr>
            <a:lvl2pPr algn="l" defTabSz="914400" eaLnBrk="1" hangingPunct="1" indent="-285750" latinLnBrk="0" marL="74295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2pPr>
            <a:lvl3pPr algn="l" defTabSz="914400" eaLnBrk="1" hangingPunct="1" indent="-228600" latinLnBrk="0" marL="11430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3pPr>
            <a:lvl4pPr algn="l" defTabSz="914400" eaLnBrk="1" hangingPunct="1" indent="-228600" latinLnBrk="0" marL="16002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4pPr>
            <a:lvl5pPr algn="l" defTabSz="914400" eaLnBrk="1" hangingPunct="1" indent="-228600" latinLnBrk="0" marL="20574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5pPr>
            <a:lvl6pPr algn="l" defTabSz="914400" eaLnBrk="1" fontAlgn="base" hangingPunct="1" indent="-228600" latinLnBrk="0" marL="25146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6pPr>
            <a:lvl7pPr algn="l" defTabSz="914400" eaLnBrk="1" fontAlgn="base" hangingPunct="1" indent="-228600" latinLnBrk="0" marL="29718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7pPr>
            <a:lvl8pPr algn="l" defTabSz="914400" eaLnBrk="1" fontAlgn="base" hangingPunct="1" indent="-228600" latinLnBrk="0" marL="34290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8pPr>
            <a:lvl9pPr algn="l" defTabSz="914400" eaLnBrk="1" fontAlgn="base" hangingPunct="1" indent="-228600" latinLnBrk="0" marL="38862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9pPr>
          </a:lstStyle>
          <a:p>
            <a:pPr algn="l" defTabSz="914400" eaLnBrk="1" fontAlgn="auto" hangingPunct="1" indent="0" latinLnBrk="0" lvl="0" marL="0" marR="0" rtl="0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altLang="en-US" b="1" baseline="0" cap="none" i="0" kern="1200" kumimoji="0" lang="zh-CN" noProof="0" normalizeH="0" spc="0" strike="noStrike" sz="2800" u="none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charset="-122" panose="00000500000000000000" pitchFamily="2" typeface="印品黑体"/>
                <a:ea charset="-122" panose="00000500000000000000" pitchFamily="2" typeface="印品黑体"/>
                <a:cs typeface="+mn-cs"/>
                <a:sym charset="-122" panose="00000500000000000000" pitchFamily="2" typeface="印品黑体"/>
              </a:rPr>
              <a:t>四、总结</a:t>
            </a:r>
            <a:endParaRPr altLang="en-US" b="1" baseline="0" cap="none" i="0" kern="1200" kumimoji="0" lang="zh-CN" noProof="0" normalizeH="0" spc="0" strike="noStrike" sz="2800" u="none">
              <a:ln>
                <a:noFill/>
              </a:ln>
              <a:solidFill>
                <a:prstClr val="white"/>
              </a:solidFill>
              <a:effectLst/>
              <a:uLnTx/>
              <a:uFillTx/>
              <a:latin charset="-122" panose="00000500000000000000" pitchFamily="2" typeface="印品黑体"/>
              <a:ea charset="-122" panose="00000500000000000000" pitchFamily="2" typeface="印品黑体"/>
              <a:cs typeface="+mn-cs"/>
              <a:sym charset="-122" panose="00000500000000000000" pitchFamily="2" typeface="印品黑体"/>
            </a:endParaRPr>
          </a:p>
          <a:p>
            <a:pPr algn="l" defTabSz="914400" eaLnBrk="1" fontAlgn="auto" hangingPunct="1" indent="0" latinLnBrk="0" lvl="0" marL="0" marR="0" rtl="0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altLang="en-US" b="1" baseline="0" cap="none" i="0" kern="1200" kumimoji="0" lang="zh-CN" noProof="0" normalizeH="0" spc="0" strike="noStrike" sz="2800" u="none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charset="-122" panose="00000500000000000000" pitchFamily="2" typeface="印品黑体"/>
                <a:ea charset="-122" panose="00000500000000000000" pitchFamily="2" typeface="印品黑体"/>
                <a:cs typeface="+mn-cs"/>
                <a:sym charset="-122" panose="00000500000000000000" pitchFamily="2" typeface="印品黑体"/>
              </a:rPr>
              <a:t> </a:t>
            </a:r>
            <a:endParaRPr altLang="en-US" b="1" baseline="0" cap="none" i="0" kern="1200" kumimoji="0" lang="zh-CN" noProof="0" normalizeH="0" spc="0" strike="noStrike" sz="2800" u="none">
              <a:ln>
                <a:noFill/>
              </a:ln>
              <a:solidFill>
                <a:prstClr val="white"/>
              </a:solidFill>
              <a:effectLst/>
              <a:uLnTx/>
              <a:uFillTx/>
              <a:latin charset="-122" panose="00000500000000000000" pitchFamily="2" typeface="印品黑体"/>
              <a:ea charset="-122" panose="00000500000000000000" pitchFamily="2" typeface="印品黑体"/>
              <a:cs typeface="+mn-cs"/>
              <a:sym charset="-122" panose="00000500000000000000" pitchFamily="2" typeface="印品黑体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498600" y="647700"/>
            <a:ext cx="10589260" cy="3327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>
                <a:solidFill>
                  <a:srgbClr val="FFFFFF"/>
                </a:solidFill>
              </a14:hiddenFill>
            </a:ext>
            <a:ext uri="{91240B29-F687-4F45-9708-019B960494DF}">
              <a14:hiddenLine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>
            <a:defPPr>
              <a:defRPr lang="zh-CN"/>
            </a:defPPr>
            <a:lvl1pPr algn="l" defTabSz="914400" eaLnBrk="1" hangingPunct="1" latinLnBrk="0" marL="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altLang="en-US" b="0" baseline="0" i="0" kumimoji="0" lang="zh-CN" noProof="0" spc="130" sz="160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charset="0" typeface="印品黑体"/>
                <a:ea charset="-122" panose="00000500000000000000" pitchFamily="2" typeface="印品黑体"/>
                <a:cs typeface="+mn-cs"/>
                <a:sym charset="-122" panose="00000500000000000000" pitchFamily="2" typeface="印品黑体"/>
              </a:rPr>
              <a:t>1. 总结要点</a:t>
            </a:r>
            <a:endParaRPr altLang="en-US" b="0" baseline="0" i="0" kumimoji="0" lang="zh-CN" noProof="0" spc="130" sz="1600">
              <a:ln>
                <a:noFill/>
              </a:ln>
              <a:solidFill>
                <a:prstClr val="white"/>
              </a:solidFill>
              <a:effectLst/>
              <a:uLnTx/>
              <a:uFillTx/>
              <a:latin charset="0" typeface="印品黑体"/>
              <a:ea charset="-122" panose="00000500000000000000" pitchFamily="2" typeface="印品黑体"/>
              <a:cs typeface="+mn-cs"/>
              <a:sym charset="-122" panose="00000500000000000000" pitchFamily="2" typeface="印品黑体"/>
            </a:endParaRPr>
          </a:p>
        </p:txBody>
      </p:sp>
      <p:cxnSp>
        <p:nvCxnSpPr>
          <p:cNvPr id="15" name="直接连接符 14"/>
          <p:cNvCxnSpPr/>
          <p:nvPr/>
        </p:nvCxnSpPr>
        <p:spPr>
          <a:xfrm flipH="1">
            <a:off x="1260585" y="144166"/>
            <a:ext cx="0" cy="836105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descr="警告" id="24" name="图形 23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0071" y="274471"/>
            <a:ext cx="705800" cy="705800"/>
          </a:xfrm>
          <a:prstGeom prst="rect">
            <a:avLst/>
          </a:prstGeom>
        </p:spPr>
      </p:pic>
      <p:grpSp>
        <p:nvGrpSpPr>
          <p:cNvPr id="25" name="组合 24"/>
          <p:cNvGrpSpPr/>
          <p:nvPr/>
        </p:nvGrpSpPr>
        <p:grpSpPr>
          <a:xfrm>
            <a:off x="3295650" y="1536700"/>
            <a:ext cx="6324600" cy="4572000"/>
            <a:chOff x="960" y="2640"/>
            <a:chExt cx="9960" cy="7200"/>
          </a:xfrm>
        </p:grpSpPr>
      </p:grpSp>
      <p:grpSp>
        <p:nvGrpSpPr>
          <p:cNvPr id="1025" name="组合 1024"/>
          <p:cNvGrpSpPr/>
          <p:nvPr/>
        </p:nvGrpSpPr>
        <p:grpSpPr>
          <a:xfrm>
            <a:off x="3295650" y="1536700"/>
            <a:ext cx="6324600" cy="4572000"/>
            <a:chExt cx="21600" cy="21600"/>
          </a:xfrm>
        </p:grpSpPr>
      </p:grpSp>
      <p:grpSp>
        <p:nvGrpSpPr>
          <p:cNvPr id="10" name="组合 9"/>
          <p:cNvGrpSpPr/>
          <p:nvPr/>
        </p:nvGrpSpPr>
        <p:grpSpPr>
          <a:xfrm>
            <a:off x="609600" y="1524000"/>
            <a:ext cx="10972800" cy="1778000"/>
            <a:chOff x="960" y="2400"/>
            <a:chExt cx="17280" cy="2800"/>
          </a:xfrm>
        </p:grpSpPr>
      </p:grpSp>
      <p:grpSp>
        <p:nvGrpSpPr>
          <p:cNvPr id="2049" name="组合 2048"/>
          <p:cNvGrpSpPr/>
          <p:nvPr/>
        </p:nvGrpSpPr>
        <p:grpSpPr>
          <a:xfrm>
            <a:off x="609600" y="1524000"/>
            <a:ext cx="10972800" cy="1778000"/>
            <a:chOff x="960" y="2400"/>
            <a:chExt cx="17280" cy="2800"/>
          </a:xfrm>
        </p:grpSpPr>
      </p:grpSp>
      <p:grpSp>
        <p:nvGrpSpPr>
          <p:cNvPr id="3" name="组合 2"/>
          <p:cNvGrpSpPr/>
          <p:nvPr/>
        </p:nvGrpSpPr>
        <p:grpSpPr>
          <a:xfrm>
            <a:off x="609600" y="5130800"/>
            <a:ext cx="10972800" cy="1117600"/>
            <a:chOff x="960" y="8080"/>
            <a:chExt cx="17280" cy="1760"/>
          </a:xfrm>
        </p:grpSpPr>
      </p:grpSp>
      <p:grpSp>
        <p:nvGrpSpPr>
          <p:cNvPr id="17" name="组合 16"/>
          <p:cNvGrpSpPr/>
          <p:nvPr/>
        </p:nvGrpSpPr>
        <p:grpSpPr>
          <a:xfrm>
            <a:off x="609600" y="1524000"/>
            <a:ext cx="10972800" cy="4013200"/>
            <a:chOff x="960" y="2400"/>
            <a:chExt cx="17280" cy="6320"/>
          </a:xfrm>
        </p:grpSpPr>
        <p:pic>
          <p:nvPicPr>
            <p:cNvPr descr="86140a8a-0c65-484a-8065-18120d510778" id="4" name="内容占位符 10" title="三我是文本|四我是长文本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6"/>
            <a:srcRect b="1879" t="1879"/>
            <a:stretch>
              <a:fillRect/>
            </a:stretch>
          </p:blipFill>
          <p:spPr>
            <a:xfrm>
              <a:off x="960" y="2400"/>
              <a:ext cx="17280" cy="4960"/>
            </a:xfrm>
            <a:custGeom>
              <a:avLst>
                <a:gd fmla="val 0" name="connisteX0"/>
                <a:gd fmla="val 6451" name="connsiteY0"/>
                <a:gd fmla="val 1851" name="connisteX1"/>
                <a:gd fmla="val 0" name="connsiteY1"/>
                <a:gd fmla="val 98148" name="connisteX2"/>
                <a:gd fmla="val 0" name="connsiteY2"/>
                <a:gd fmla="val 100000" name="connisteX3"/>
                <a:gd fmla="val 6451" name="connsiteY3"/>
                <a:gd fmla="val 100000" name="connisteX4"/>
                <a:gd fmla="val 93548" name="connsiteY4"/>
                <a:gd fmla="val 98148" name="connisteX5"/>
                <a:gd fmla="val 100000" name="connsiteY5"/>
                <a:gd fmla="val 1851" name="connisteX6"/>
                <a:gd fmla="val 100000" name="connsiteY6"/>
                <a:gd fmla="val 0" name="connisteX7"/>
                <a:gd fmla="val 93548" name="connsiteY7"/>
                <a:gd fmla="val 0" name="connisteX8"/>
                <a:gd fmla="val 6451" name="connsiteY8"/>
              </a:avLst>
              <a:gdLst>
                <a:gd fmla="*/ 0 w 10972800" name="connisteX0-1"/>
                <a:gd fmla="*/ 203200 h 3149600" name="connsiteY0-2"/>
                <a:gd fmla="*/ 203200 w 10972800" name="connisteX1-3"/>
                <a:gd fmla="*/ 0 h 3149600" name="connsiteY1-4"/>
                <a:gd fmla="*/ 10769600 w 10972800" name="connisteX2-5"/>
                <a:gd fmla="*/ 0 h 3149600" name="connsiteY2-6"/>
                <a:gd fmla="*/ 10972800 w 10972800" name="connisteX3-7"/>
                <a:gd fmla="*/ 203200 h 3149600" name="connsiteY3-8"/>
                <a:gd fmla="*/ 10972800 w 10972800" name="connisteX4-9"/>
                <a:gd fmla="*/ 2946400 h 3149600" name="connsiteY4-10"/>
                <a:gd fmla="*/ 10769600 w 10972800" name="connisteX5-11"/>
                <a:gd fmla="*/ 3149600 h 3149600" name="connsiteY5-12"/>
                <a:gd fmla="*/ 203200 w 10972800" name="connisteX6-13"/>
                <a:gd fmla="*/ 3149600 h 3149600" name="connsiteY6-14"/>
                <a:gd fmla="*/ 0 w 10972800" name="connisteX7-15"/>
                <a:gd fmla="*/ 2946400 h 3149600" name="connsiteY7-16"/>
                <a:gd fmla="*/ 0 w 10972800" name="connisteX8-17"/>
                <a:gd fmla="*/ 203200 h 3149600" name="connsiteY8-18"/>
              </a:gdLst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  <a:cxn ang="0">
                  <a:pos x="connisteX0-1" y="connsiteY0-2"/>
                </a:cxn>
                <a:cxn ang="0">
                  <a:pos x="connisteX1-3" y="connsiteY1-4"/>
                </a:cxn>
                <a:cxn ang="0">
                  <a:pos x="connisteX2-5" y="connsiteY2-6"/>
                </a:cxn>
                <a:cxn ang="0">
                  <a:pos x="connisteX3-7" y="connsiteY3-8"/>
                </a:cxn>
                <a:cxn ang="0">
                  <a:pos x="connisteX4-9" y="connsiteY4-10"/>
                </a:cxn>
                <a:cxn ang="0">
                  <a:pos x="connisteX5-11" y="connsiteY5-12"/>
                </a:cxn>
                <a:cxn ang="0">
                  <a:pos x="connisteX6-13" y="connsiteY6-14"/>
                </a:cxn>
                <a:cxn ang="0">
                  <a:pos x="connisteX7-15" y="connsiteY7-16"/>
                </a:cxn>
                <a:cxn ang="0">
                  <a:pos x="connisteX8-17" y="connsiteY8-18"/>
                </a:cxn>
              </a:cxnLst>
              <a:rect b="b" l="l" r="r" t="t"/>
              <a:pathLst>
                <a:path h="3149600" w="10972800">
                  <a:moveTo>
                    <a:pt x="0" y="203200"/>
                  </a:moveTo>
                  <a:cubicBezTo>
                    <a:pt x="0" y="90976"/>
                    <a:pt x="90976" y="0"/>
                    <a:pt x="203200" y="0"/>
                  </a:cubicBezTo>
                  <a:lnTo>
                    <a:pt x="10769600" y="0"/>
                  </a:lnTo>
                  <a:cubicBezTo>
                    <a:pt x="10881824" y="0"/>
                    <a:pt x="10972800" y="90976"/>
                    <a:pt x="10972800" y="203200"/>
                  </a:cubicBezTo>
                  <a:lnTo>
                    <a:pt x="10972800" y="2946400"/>
                  </a:lnTo>
                  <a:cubicBezTo>
                    <a:pt x="10972800" y="3058624"/>
                    <a:pt x="10881824" y="3149600"/>
                    <a:pt x="10769600" y="3149600"/>
                  </a:cubicBezTo>
                  <a:lnTo>
                    <a:pt x="203200" y="3149600"/>
                  </a:lnTo>
                  <a:cubicBezTo>
                    <a:pt x="90976" y="3149600"/>
                    <a:pt x="0" y="3058624"/>
                    <a:pt x="0" y="2946400"/>
                  </a:cubicBezTo>
                  <a:lnTo>
                    <a:pt x="0" y="203200"/>
                  </a:lnTo>
                  <a:close/>
                </a:path>
                <a:path h="3149600" w="10972800">
                  <a:moveTo>
                    <a:pt x="0" y="203200"/>
                  </a:moveTo>
                  <a:cubicBezTo>
                    <a:pt x="0" y="90976"/>
                    <a:pt x="90976" y="0"/>
                    <a:pt x="203200" y="0"/>
                  </a:cubicBezTo>
                  <a:lnTo>
                    <a:pt x="10769600" y="0"/>
                  </a:lnTo>
                  <a:cubicBezTo>
                    <a:pt x="10881824" y="0"/>
                    <a:pt x="10972800" y="90976"/>
                    <a:pt x="10972800" y="203200"/>
                  </a:cubicBezTo>
                  <a:lnTo>
                    <a:pt x="10972800" y="2946400"/>
                  </a:lnTo>
                  <a:cubicBezTo>
                    <a:pt x="10972800" y="3058624"/>
                    <a:pt x="10881824" y="3149600"/>
                    <a:pt x="10769600" y="3149600"/>
                  </a:cubicBezTo>
                  <a:lnTo>
                    <a:pt x="203200" y="3149600"/>
                  </a:lnTo>
                  <a:cubicBezTo>
                    <a:pt x="90976" y="3149600"/>
                    <a:pt x="0" y="3058624"/>
                    <a:pt x="0" y="2946400"/>
                  </a:cubicBezTo>
                  <a:lnTo>
                    <a:pt x="0" y="20320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</p:spPr>
        </p:pic>
        <p:sp>
          <p:nvSpPr>
            <p:cNvPr id="8" name="文本占位符 4"/>
            <p:cNvSpPr>
              <a:spLocks noGrp="1"/>
            </p:cNvSpPr>
            <p:nvPr>
              <p:custDataLst>
                <p:tags r:id="rId8"/>
              </p:custDataLst>
            </p:nvPr>
          </p:nvSpPr>
          <p:spPr>
            <a:xfrm>
              <a:off x="1200" y="8080"/>
              <a:ext cx="17040" cy="640"/>
            </a:xfrm>
            <a:prstGeom prst="rect">
              <a:avLst/>
            </a:prstGeom>
            <a:noFill/>
          </p:spPr>
          <p:txBody>
            <a:bodyPr anchor="t" bIns="0" lIns="0" rIns="0" rtlCol="0" tIns="0" vert="horz">
              <a:normAutofit/>
            </a:bodyPr>
            <a:lstStyle>
              <a:defPPr>
                <a:defRPr lang="zh-CN"/>
              </a:defPPr>
              <a:lvl1pPr algn="l" defTabSz="914400" eaLnBrk="1" hangingPunct="1" indent="0" latinLnBrk="0" marL="0" rtl="0">
                <a:lnSpc>
                  <a:spcPct val="111000"/>
                </a:lnSpc>
                <a:spcBef>
                  <a:spcPct val="0"/>
                </a:spcBef>
                <a:spcAft>
                  <a:spcPct val="0"/>
                </a:spcAft>
                <a:buFont charset="0" pitchFamily="34" typeface="Arial"/>
                <a:buNone/>
                <a:defRPr b="0" kern="1200" spc="0" sz="24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1pPr>
              <a:lvl2pPr algn="l" defTabSz="914400" eaLnBrk="1" hangingPunct="1" indent="0" latinLnBrk="0" marL="685800" rtl="0">
                <a:lnSpc>
                  <a:spcPct val="13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pc="0" sz="20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2pPr>
              <a:lvl3pPr algn="l" defTabSz="914400" eaLnBrk="1" hangingPunct="1" indent="0" latinLnBrk="0" marL="1143000" rtl="0">
                <a:lnSpc>
                  <a:spcPct val="13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pc="0" sz="18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3pPr>
              <a:lvl4pPr algn="l" defTabSz="914400" eaLnBrk="1" hangingPunct="1" indent="0" latinLnBrk="0" marL="1600200" rtl="0">
                <a:lnSpc>
                  <a:spcPct val="13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pc="0" sz="18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4pPr>
              <a:lvl5pPr algn="l" defTabSz="914400" eaLnBrk="1" hangingPunct="1" indent="0" latinLnBrk="0" marL="2057400" rtl="0">
                <a:lnSpc>
                  <a:spcPct val="13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pc="0" sz="18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5pPr>
              <a:lvl6pPr algn="l" defTabSz="914400" eaLnBrk="1" hangingPunct="1" indent="-228600" latinLnBrk="0" marL="25146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algn="l" defTabSz="914400" eaLnBrk="1" hangingPunct="1" indent="-228600" latinLnBrk="0" marL="29718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algn="l" defTabSz="914400" eaLnBrk="1" hangingPunct="1" indent="-228600" latinLnBrk="0" marL="34290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algn="l" defTabSz="914400" eaLnBrk="1" hangingPunct="1" indent="-228600" latinLnBrk="0" marL="38862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altLang="en-US" b="1" lang="zh-CN" sz="2000">
                  <a:solidFill>
                    <a:srgbClr val="C00000"/>
                  </a:solidFill>
                  <a:latin charset="-122" panose="020b0503020204020204" pitchFamily="34" typeface="微软雅黑"/>
                  <a:ea charset="-122" panose="020b0503020204020204" pitchFamily="34" typeface="微软雅黑"/>
                </a:rPr>
                <a:t>权利与义务并重，构建安全防线</a:t>
              </a:r>
              <a:endParaRPr altLang="en-US" b="1" lang="zh-CN" sz="2000">
                <a:solidFill>
                  <a:srgbClr val="C00000"/>
                </a:solidFill>
                <a:latin charset="-122" panose="020b0503020204020204" pitchFamily="34" typeface="微软雅黑"/>
                <a:ea charset="-122" panose="020b0503020204020204" pitchFamily="34" typeface="微软雅黑"/>
              </a:endParaRPr>
            </a:p>
          </p:txBody>
        </p:sp>
      </p:grpSp>
      <p:sp>
        <p:nvSpPr>
          <p:cNvPr id="16" name="文本占位符 5"/>
          <p:cNvSpPr>
            <a:spLocks noGrp="1"/>
          </p:cNvSpPr>
          <p:nvPr>
            <p:custDataLst>
              <p:tags r:id="rId9"/>
            </p:custDataLst>
          </p:nvPr>
        </p:nvSpPr>
        <p:spPr>
          <a:xfrm>
            <a:off x="762000" y="5638800"/>
            <a:ext cx="10820400" cy="609600"/>
          </a:xfrm>
          <a:prstGeom prst="rect">
            <a:avLst/>
          </a:prstGeom>
          <a:noFill/>
        </p:spPr>
        <p:txBody>
          <a:bodyPr anchor="t" bIns="0" lIns="0" rIns="0" rtlCol="0" tIns="0" vert="horz">
            <a:normAutofit/>
          </a:bodyPr>
          <a:lstStyle>
            <a:defPPr>
              <a:defRPr lang="zh-CN"/>
            </a:defPPr>
            <a:lvl1pPr algn="l" defTabSz="914400" eaLnBrk="1" hangingPunct="1" indent="0" latinLnBrk="0" marL="0" rtl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charset="0" pitchFamily="34" typeface="Arial"/>
              <a:buNone/>
              <a:defRPr b="0" kern="1200" spc="0" sz="16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algn="l" defTabSz="914400" eaLnBrk="1" hangingPunct="1" indent="0" latinLnBrk="0" marL="685800" rtl="0">
              <a:lnSpc>
                <a:spcPct val="130000"/>
              </a:lnSpc>
              <a:spcBef>
                <a:spcPts val="500"/>
              </a:spcBef>
              <a:buFont charset="0" pitchFamily="34" typeface="Arial"/>
              <a:buChar char="•"/>
              <a:defRPr kern="1200" spc="0" sz="20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algn="l" defTabSz="914400" eaLnBrk="1" hangingPunct="1" indent="0" latinLnBrk="0" marL="1143000" rtl="0">
              <a:lnSpc>
                <a:spcPct val="130000"/>
              </a:lnSpc>
              <a:spcBef>
                <a:spcPts val="500"/>
              </a:spcBef>
              <a:buFont charset="0" pitchFamily="34" typeface="Arial"/>
              <a:buChar char="•"/>
              <a:defRPr kern="1200" spc="0" sz="18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algn="l" defTabSz="914400" eaLnBrk="1" hangingPunct="1" indent="0" latinLnBrk="0" marL="1600200" rtl="0">
              <a:lnSpc>
                <a:spcPct val="130000"/>
              </a:lnSpc>
              <a:spcBef>
                <a:spcPts val="500"/>
              </a:spcBef>
              <a:buFont charset="0" pitchFamily="34" typeface="Arial"/>
              <a:buChar char="•"/>
              <a:defRPr kern="1200" spc="0" sz="18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algn="l" defTabSz="914400" eaLnBrk="1" hangingPunct="1" indent="0" latinLnBrk="0" marL="2057400" rtl="0">
              <a:lnSpc>
                <a:spcPct val="130000"/>
              </a:lnSpc>
              <a:spcBef>
                <a:spcPts val="500"/>
              </a:spcBef>
              <a:buFont charset="0" pitchFamily="34" typeface="Arial"/>
              <a:buChar char="•"/>
              <a:defRPr kern="1200" spc="0" sz="18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algn="l" defTabSz="914400" eaLnBrk="1" hangingPunct="1" indent="-228600" latinLnBrk="0" marL="25146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indent="-228600" latinLnBrk="0" marL="29718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indent="-228600" latinLnBrk="0" marL="34290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indent="-228600" latinLnBrk="0" marL="38862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altLang="en-US" lang="zh-CN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charset="-122" panose="020b0503020204020204" pitchFamily="34" typeface="微软雅黑"/>
                <a:ea charset="-122" panose="020b0503020204020204" pitchFamily="34" typeface="微软雅黑"/>
              </a:rPr>
              <a:t>安全是生命的守护，法律是安全的保障。作为采煤机司机，应用权利保护自身，用义务守护同事与设备安全。权利与义务并重，共同构建安全防线，确保煤矿生产安全有序进行，保障每一位从业人员的生命安全和身体健康。</a:t>
            </a:r>
            <a:endParaRPr altLang="en-US" lang="zh-CN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charset="-122" panose="020b0503020204020204" pitchFamily="34" typeface="微软雅黑"/>
              <a:ea charset="-122" panose="020b0503020204020204" pitchFamily="34" typeface="微软雅黑"/>
            </a:endParaRPr>
          </a:p>
        </p:txBody>
      </p:sp>
      <p:grpSp>
        <p:nvGrpSpPr>
          <p:cNvPr id="3073" name="组合 3072"/>
          <p:cNvGrpSpPr/>
          <p:nvPr/>
        </p:nvGrpSpPr>
        <p:grpSpPr>
          <a:xfrm>
            <a:off x="609600" y="5130800"/>
            <a:ext cx="10972800" cy="1117600"/>
            <a:chOff x="960" y="8080"/>
            <a:chExt cx="17280" cy="1760"/>
          </a:xfrm>
        </p:grpSpPr>
      </p:grpSp>
    </p:spTree>
  </p:cSld>
  <p:clrMapOvr>
    <a:masterClrMapping/>
  </p:clrMapOvr>
  <p:transition/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 nodeType="clickPar">
                      <p:stCondLst>
                        <p:cond delay="indefinite"/>
                        <p:cond delay="0" evt="onBegin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7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8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fill="hold" grpId="0" id="9" nodeType="after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dur="500" id="11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2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fill="hold" id="13" nodeType="afterEffect" presetClass="entr" presetID="2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dur="500" id="15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6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fill="hold" grpId="0" id="17" nodeType="after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dur="500" id="19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20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fill="hold" grpId="0" id="21" nodeType="afterEffect" presetClass="entr" presetID="41" presetSubtype="0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dur="1" fill="hold" id="2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500" fill="hold" id="23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24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25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26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>
                                        <p:cTn dur="500" id="27" tmFilter="0,0; .5, 1; 1, 1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8" nodeType="clickPar">
                      <p:stCondLst>
                        <p:cond delay="indefinite"/>
                        <p:cond delay="0" evt="onBegin">
                          <p:tn val="27"/>
                        </p:cond>
                      </p:stCondLst>
                      <p:childTnLst>
                        <p:par>
                          <p:cTn fill="hold" id="29">
                            <p:stCondLst>
                              <p:cond delay="0"/>
                            </p:stCondLst>
                            <p:childTnLst>
                              <p:par>
                                <p:cTn fill="hold" id="30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32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33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34" nodeType="clickPar">
                      <p:stCondLst>
                        <p:cond delay="indefinite"/>
                        <p:cond delay="0" evt="onBegin">
                          <p:tn val="33"/>
                        </p:cond>
                      </p:stCondLst>
                      <p:childTnLst>
                        <p:par>
                          <p:cTn fill="hold" id="35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36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38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39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animBg="1" grpId="0" spid="12"/>
      <p:bldP grpId="0" spid="13"/>
      <p:bldP grpId="0" spid="14"/>
      <p:bldP grpId="0" spid="16"/>
    </p:bldLst>
  </p:timing>
</p:sld>
</file>

<file path=ppt/slides/slide3.xml><?xml version="1.0" encoding="utf-8"?>
<p:sld xmlns:p="http://schemas.openxmlformats.org/presentationml/2006/main" xmlns:a="http://schemas.openxmlformats.org/drawingml/2006/main" xmlns:a14="http://schemas.microsoft.com/office/drawing/2010/main" xmlns:m="http://schemas.openxmlformats.org/officeDocument/2006/math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r="http://schemas.openxmlformats.org/officeDocument/2006/relationships" xmlns:w="http://schemas.openxmlformats.org/wordprocessingml/2006/main" xmlns:wp="http://schemas.openxmlformats.org/drawingml/2006/wordprocessingDrawing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文本框 1"/>
          <p:cNvSpPr txBox="1"/>
          <p:nvPr/>
        </p:nvSpPr>
        <p:spPr>
          <a:xfrm>
            <a:off x="1055370" y="1130935"/>
            <a:ext cx="8798560" cy="584775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>
            <a:defPPr>
              <a:defRPr lang="zh-CN"/>
            </a:defPPr>
            <a:lvl1pPr algn="l" defTabSz="914400" eaLnBrk="1" hangingPunct="1" latinLnBrk="0" marL="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altLang="zh-CN" lang="en-US" sz="3200">
                <a:solidFill>
                  <a:srgbClr val="17456C"/>
                </a:solidFill>
                <a:latin charset="-122" panose="02010600030101010101" typeface="庞门正道标题体"/>
                <a:ea charset="-122" panose="02010600030101010101" typeface="庞门正道标题体"/>
              </a:rPr>
              <a:t>1.</a:t>
            </a:r>
            <a:r>
              <a:rPr altLang="en-US" lang="zh-CN" sz="3200">
                <a:solidFill>
                  <a:srgbClr val="17456C"/>
                </a:solidFill>
                <a:latin charset="-122" panose="02010600030101010101" typeface="庞门正道标题体"/>
                <a:ea charset="-122" panose="02010600030101010101" typeface="庞门正道标题体"/>
              </a:rPr>
              <a:t>1. 健康保障权</a:t>
            </a:r>
            <a:endParaRPr altLang="en-US" lang="zh-CN" sz="3200">
              <a:solidFill>
                <a:srgbClr val="17456C"/>
              </a:solidFill>
              <a:latin charset="-122" panose="02010600030101010101" typeface="庞门正道标题体"/>
              <a:ea charset="-122" panose="02010600030101010101" typeface="庞门正道标题体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1055370" y="1905000"/>
            <a:ext cx="9881919" cy="1588856"/>
            <a:chOff x="1055370" y="1905000"/>
            <a:chExt cx="9881919" cy="1588856"/>
          </a:xfrm>
        </p:grpSpPr>
        <p:pic>
          <p:nvPicPr>
            <p:cNvPr descr="630dfe8e-9d16-4851-96fb-a4aaccd24bd2" id="3" name="图片占位符 15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3"/>
            <a:stretch>
              <a:fillRect/>
            </a:stretch>
          </p:blipFill>
          <p:spPr>
            <a:xfrm>
              <a:off x="1055370" y="2159000"/>
              <a:ext cx="1334856" cy="1334856"/>
            </a:xfrm>
            <a:custGeom>
              <a:gdLst>
                <a:gd fmla="*/ 0 w 1219200" name="connisteX0"/>
                <a:gd fmla="*/ 609600 h 1219200" name="connsiteY0"/>
                <a:gd fmla="*/ 609600 w 1219200" name="connisteX1"/>
                <a:gd fmla="*/ 0 h 1219200" name="connsiteY1"/>
                <a:gd fmla="*/ 609600 w 1219200" name="connisteX2"/>
                <a:gd fmla="*/ 0 h 1219200" name="connsiteY2"/>
                <a:gd fmla="*/ 1219200 w 1219200" name="connisteX3"/>
                <a:gd fmla="*/ 609600 h 1219200" name="connsiteY3"/>
                <a:gd fmla="*/ 1219200 w 1219200" name="connisteX4"/>
                <a:gd fmla="*/ 609600 h 1219200" name="connsiteY4"/>
                <a:gd fmla="*/ 609600 w 1219200" name="connisteX5"/>
                <a:gd fmla="*/ 1219200 h 1219200" name="connsiteY5"/>
                <a:gd fmla="*/ 609600 w 1219200" name="connisteX6"/>
                <a:gd fmla="*/ 1219200 h 1219200" name="connsiteY6"/>
                <a:gd fmla="*/ 0 w 1219200" name="connisteX7"/>
                <a:gd fmla="*/ 609600 h 1219200" name="connsiteY7"/>
                <a:gd fmla="*/ 0 w 1219200" name="connisteX8"/>
                <a:gd fmla="*/ 609600 h 1219200" name="connsiteY8"/>
              </a:gdLst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b="0" l="0" r="0" t="0"/>
              <a:pathLst>
                <a:path h="1219200" w="1219200">
                  <a:moveTo>
                    <a:pt x="0" y="609600"/>
                  </a:moveTo>
                  <a:cubicBezTo>
                    <a:pt x="0" y="272927"/>
                    <a:pt x="272927" y="0"/>
                    <a:pt x="609600" y="0"/>
                  </a:cubicBezTo>
                  <a:lnTo>
                    <a:pt x="609600" y="0"/>
                  </a:lnTo>
                  <a:cubicBezTo>
                    <a:pt x="946273" y="0"/>
                    <a:pt x="1219200" y="272927"/>
                    <a:pt x="1219200" y="609600"/>
                  </a:cubicBezTo>
                  <a:lnTo>
                    <a:pt x="1219200" y="609600"/>
                  </a:lnTo>
                  <a:cubicBezTo>
                    <a:pt x="1219200" y="946273"/>
                    <a:pt x="946273" y="1219200"/>
                    <a:pt x="609600" y="1219200"/>
                  </a:cubicBezTo>
                  <a:lnTo>
                    <a:pt x="609600" y="1219200"/>
                  </a:lnTo>
                  <a:cubicBezTo>
                    <a:pt x="272927" y="1219200"/>
                    <a:pt x="0" y="946273"/>
                    <a:pt x="0" y="609600"/>
                  </a:cubicBezTo>
                  <a:lnTo>
                    <a:pt x="0" y="609600"/>
                  </a:lnTo>
                  <a:close/>
                </a:path>
              </a:pathLst>
            </a:custGeom>
          </p:spPr>
        </p:pic>
        <p:sp>
          <p:nvSpPr>
            <p:cNvPr id="4" name="文本占位符 3"/>
            <p:cNvSpPr txBox="1"/>
            <p:nvPr>
              <p:custDataLst>
                <p:tags r:id="rId5"/>
              </p:custDataLst>
            </p:nvPr>
          </p:nvSpPr>
          <p:spPr>
            <a:xfrm>
              <a:off x="2473418" y="1905000"/>
              <a:ext cx="8463871" cy="406400"/>
            </a:xfrm>
            <a:prstGeom prst="rect">
              <a:avLst/>
            </a:prstGeom>
          </p:spPr>
          <p:txBody>
            <a:bodyPr/>
            <a:lstStyle>
              <a:defPPr>
                <a:defRPr lang="zh-CN"/>
              </a:defPPr>
              <a:lvl1pPr algn="l" defTabSz="914400" eaLnBrk="1" hangingPunct="1" indent="-228600" latinLnBrk="0" marL="228600" rtl="0">
                <a:lnSpc>
                  <a:spcPct val="90000"/>
                </a:lnSpc>
                <a:spcBef>
                  <a:spcPts val="1000"/>
                </a:spcBef>
                <a:buFont charset="0" pitchFamily="34" typeface="Arial"/>
                <a:buChar char="•"/>
                <a:defRPr kern="1200" sz="2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algn="l" defTabSz="914400" eaLnBrk="1" hangingPunct="1" indent="-228600" latinLnBrk="0" marL="6858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algn="l" defTabSz="914400" eaLnBrk="1" hangingPunct="1" indent="-228600" latinLnBrk="0" marL="11430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2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algn="l" defTabSz="914400" eaLnBrk="1" hangingPunct="1" indent="-228600" latinLnBrk="0" marL="16002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algn="l" defTabSz="914400" eaLnBrk="1" hangingPunct="1" indent="-228600" latinLnBrk="0" marL="20574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algn="l" defTabSz="914400" eaLnBrk="1" hangingPunct="1" indent="-228600" latinLnBrk="0" marL="25146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algn="l" defTabSz="914400" eaLnBrk="1" hangingPunct="1" indent="-228600" latinLnBrk="0" marL="29718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algn="l" defTabSz="914400" eaLnBrk="1" hangingPunct="1" indent="-228600" latinLnBrk="0" marL="34290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algn="l" defTabSz="914400" eaLnBrk="1" hangingPunct="1" indent="-228600" latinLnBrk="0" marL="38862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marL="0">
                <a:buNone/>
              </a:pPr>
              <a:r>
                <a:rPr altLang="en-US" lang="zh-CN" sz="2000">
                  <a:solidFill>
                    <a:srgbClr val="691D1B"/>
                  </a:solidFill>
                  <a:latin charset="-122" panose="02010600030101010101" typeface="庞门正道标题体"/>
                  <a:ea charset="-122" panose="02010600030101010101" typeface="庞门正道标题体"/>
                </a:rPr>
                <a:t>核心内涵：确诊尘肺病，企业需提供治疗康复</a:t>
              </a:r>
              <a:endParaRPr altLang="en-US" lang="zh-CN" sz="2000">
                <a:solidFill>
                  <a:srgbClr val="691D1B"/>
                </a:solidFill>
                <a:latin charset="-122" panose="02010600030101010101" typeface="庞门正道标题体"/>
                <a:ea charset="-122" panose="02010600030101010101" typeface="庞门正道标题体"/>
              </a:endParaRPr>
            </a:p>
          </p:txBody>
        </p:sp>
      </p:grpSp>
      <p:sp>
        <p:nvSpPr>
          <p:cNvPr id="5" name="文本占位符 4"/>
          <p:cNvSpPr txBox="1"/>
          <p:nvPr>
            <p:custDataLst>
              <p:tags r:id="rId6"/>
            </p:custDataLst>
          </p:nvPr>
        </p:nvSpPr>
        <p:spPr>
          <a:xfrm>
            <a:off x="2473418" y="2282054"/>
            <a:ext cx="8463871" cy="1524000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algn="l" defTabSz="914400" eaLnBrk="1" hangingPunct="1" indent="-228600" latinLnBrk="0" marL="228600" rtl="0">
              <a:lnSpc>
                <a:spcPct val="90000"/>
              </a:lnSpc>
              <a:spcBef>
                <a:spcPts val="1000"/>
              </a:spcBef>
              <a:buFont charset="0" pitchFamily="34" typeface="Arial"/>
              <a:buChar char="•"/>
              <a:defRPr kern="1200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indent="-228600" latinLnBrk="0" marL="6858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indent="-228600" latinLnBrk="0" marL="11430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indent="-228600" latinLnBrk="0" marL="16002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indent="-228600" latinLnBrk="0" marL="20574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indent="-228600" latinLnBrk="0" marL="25146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indent="-228600" latinLnBrk="0" marL="29718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indent="-228600" latinLnBrk="0" marL="34290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indent="-228600" latinLnBrk="0" marL="38862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marL="0">
              <a:lnSpc>
                <a:spcPct val="150000"/>
              </a:lnSpc>
              <a:buNone/>
            </a:pPr>
            <a:r>
              <a:rPr altLang="en-US" lang="zh-CN" sz="1800"/>
              <a:t>详细描述：确诊尘肺病，企业需提供治疗康复</a:t>
            </a:r>
            <a:endParaRPr altLang="en-US" lang="zh-CN" sz="1800"/>
          </a:p>
        </p:txBody>
      </p:sp>
      <p:grpSp>
        <p:nvGrpSpPr>
          <p:cNvPr id="11" name="组合 10"/>
          <p:cNvGrpSpPr/>
          <p:nvPr/>
        </p:nvGrpSpPr>
        <p:grpSpPr>
          <a:xfrm>
            <a:off x="1055370" y="4046838"/>
            <a:ext cx="10917648" cy="1377418"/>
            <a:chOff x="1055370" y="4046838"/>
            <a:chExt cx="10917648" cy="1377418"/>
          </a:xfrm>
        </p:grpSpPr>
        <p:pic>
          <p:nvPicPr>
            <p:cNvPr descr="4cb9a045-eb2b-47fe-b4f2-d1d7a03c1b67" id="6" name="图片占位符 16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3"/>
            <a:stretch>
              <a:fillRect/>
            </a:stretch>
          </p:blipFill>
          <p:spPr>
            <a:xfrm>
              <a:off x="1055370" y="4089400"/>
              <a:ext cx="1334856" cy="1334856"/>
            </a:xfrm>
            <a:custGeom>
              <a:gdLst>
                <a:gd fmla="*/ 0 w 1219200" name="connisteX0"/>
                <a:gd fmla="*/ 609600 h 1219200" name="connsiteY0"/>
                <a:gd fmla="*/ 609600 w 1219200" name="connisteX1"/>
                <a:gd fmla="*/ 0 h 1219200" name="connsiteY1"/>
                <a:gd fmla="*/ 609600 w 1219200" name="connisteX2"/>
                <a:gd fmla="*/ 0 h 1219200" name="connsiteY2"/>
                <a:gd fmla="*/ 1219200 w 1219200" name="connisteX3"/>
                <a:gd fmla="*/ 609600 h 1219200" name="connsiteY3"/>
                <a:gd fmla="*/ 1219200 w 1219200" name="connisteX4"/>
                <a:gd fmla="*/ 609600 h 1219200" name="connsiteY4"/>
                <a:gd fmla="*/ 609600 w 1219200" name="connisteX5"/>
                <a:gd fmla="*/ 1219200 h 1219200" name="connsiteY5"/>
                <a:gd fmla="*/ 609600 w 1219200" name="connisteX6"/>
                <a:gd fmla="*/ 1219200 h 1219200" name="connsiteY6"/>
                <a:gd fmla="*/ 0 w 1219200" name="connisteX7"/>
                <a:gd fmla="*/ 609600 h 1219200" name="connsiteY7"/>
                <a:gd fmla="*/ 0 w 1219200" name="connisteX8"/>
                <a:gd fmla="*/ 609600 h 1219200" name="connsiteY8"/>
              </a:gdLst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b="0" l="0" r="0" t="0"/>
              <a:pathLst>
                <a:path h="1219200" w="1219200">
                  <a:moveTo>
                    <a:pt x="0" y="609600"/>
                  </a:moveTo>
                  <a:cubicBezTo>
                    <a:pt x="0" y="272927"/>
                    <a:pt x="272927" y="0"/>
                    <a:pt x="609600" y="0"/>
                  </a:cubicBezTo>
                  <a:lnTo>
                    <a:pt x="609600" y="0"/>
                  </a:lnTo>
                  <a:cubicBezTo>
                    <a:pt x="946273" y="0"/>
                    <a:pt x="1219200" y="272927"/>
                    <a:pt x="1219200" y="609600"/>
                  </a:cubicBezTo>
                  <a:lnTo>
                    <a:pt x="1219200" y="609600"/>
                  </a:lnTo>
                  <a:cubicBezTo>
                    <a:pt x="1219200" y="946273"/>
                    <a:pt x="946273" y="1219200"/>
                    <a:pt x="609600" y="1219200"/>
                  </a:cubicBezTo>
                  <a:lnTo>
                    <a:pt x="609600" y="1219200"/>
                  </a:lnTo>
                  <a:cubicBezTo>
                    <a:pt x="272927" y="1219200"/>
                    <a:pt x="0" y="946273"/>
                    <a:pt x="0" y="609600"/>
                  </a:cubicBezTo>
                  <a:lnTo>
                    <a:pt x="0" y="609600"/>
                  </a:lnTo>
                  <a:close/>
                </a:path>
              </a:pathLst>
            </a:custGeom>
          </p:spPr>
        </p:pic>
        <p:sp>
          <p:nvSpPr>
            <p:cNvPr id="7" name="文本占位符 6"/>
            <p:cNvSpPr txBox="1"/>
            <p:nvPr>
              <p:custDataLst>
                <p:tags r:id="rId8"/>
              </p:custDataLst>
            </p:nvPr>
          </p:nvSpPr>
          <p:spPr>
            <a:xfrm>
              <a:off x="2473418" y="4046838"/>
              <a:ext cx="9499600" cy="406400"/>
            </a:xfrm>
            <a:prstGeom prst="rect">
              <a:avLst/>
            </a:prstGeom>
          </p:spPr>
          <p:txBody>
            <a:bodyPr/>
            <a:lstStyle>
              <a:defPPr>
                <a:defRPr lang="zh-CN"/>
              </a:defPPr>
              <a:lvl1pPr algn="l" defTabSz="914400" eaLnBrk="1" hangingPunct="1" indent="-228600" latinLnBrk="0" marL="228600" rtl="0">
                <a:lnSpc>
                  <a:spcPct val="90000"/>
                </a:lnSpc>
                <a:spcBef>
                  <a:spcPts val="1000"/>
                </a:spcBef>
                <a:buFont charset="0" pitchFamily="34" typeface="Arial"/>
                <a:buChar char="•"/>
                <a:defRPr kern="1200" sz="2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algn="l" defTabSz="914400" eaLnBrk="1" hangingPunct="1" indent="-228600" latinLnBrk="0" marL="6858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algn="l" defTabSz="914400" eaLnBrk="1" hangingPunct="1" indent="-228600" latinLnBrk="0" marL="11430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2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algn="l" defTabSz="914400" eaLnBrk="1" hangingPunct="1" indent="-228600" latinLnBrk="0" marL="16002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algn="l" defTabSz="914400" eaLnBrk="1" hangingPunct="1" indent="-228600" latinLnBrk="0" marL="20574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algn="l" defTabSz="914400" eaLnBrk="1" hangingPunct="1" indent="-228600" latinLnBrk="0" marL="25146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algn="l" defTabSz="914400" eaLnBrk="1" hangingPunct="1" indent="-228600" latinLnBrk="0" marL="29718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algn="l" defTabSz="914400" eaLnBrk="1" hangingPunct="1" indent="-228600" latinLnBrk="0" marL="34290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algn="l" defTabSz="914400" eaLnBrk="1" hangingPunct="1" indent="-228600" latinLnBrk="0" marL="38862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marL="0">
                <a:buNone/>
              </a:pPr>
              <a:r>
                <a:rPr altLang="en-US" lang="zh-CN" sz="2000">
                  <a:solidFill>
                    <a:srgbClr val="691D1B"/>
                  </a:solidFill>
                  <a:latin charset="-122" panose="02010600030101010101" typeface="庞门正道标题体"/>
                  <a:ea charset="-122" panose="02010600030101010101" typeface="庞门正道标题体"/>
                </a:rPr>
                <a:t>确诊尘肺病，企业需提供治疗康复</a:t>
              </a:r>
              <a:endParaRPr altLang="en-US" lang="zh-CN" sz="2000">
                <a:solidFill>
                  <a:srgbClr val="691D1B"/>
                </a:solidFill>
                <a:latin charset="-122" panose="02010600030101010101" typeface="庞门正道标题体"/>
                <a:ea charset="-122" panose="02010600030101010101" typeface="庞门正道标题体"/>
              </a:endParaRPr>
            </a:p>
          </p:txBody>
        </p:sp>
      </p:grpSp>
      <p:sp>
        <p:nvSpPr>
          <p:cNvPr id="8" name="文本占位符 7"/>
          <p:cNvSpPr txBox="1"/>
          <p:nvPr>
            <p:custDataLst>
              <p:tags r:id="rId9"/>
            </p:custDataLst>
          </p:nvPr>
        </p:nvSpPr>
        <p:spPr>
          <a:xfrm>
            <a:off x="2442345" y="4396620"/>
            <a:ext cx="8526015" cy="1524000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algn="l" defTabSz="914400" eaLnBrk="1" hangingPunct="1" indent="-228600" latinLnBrk="0" marL="228600" rtl="0">
              <a:lnSpc>
                <a:spcPct val="90000"/>
              </a:lnSpc>
              <a:spcBef>
                <a:spcPts val="1000"/>
              </a:spcBef>
              <a:buFont charset="0" pitchFamily="34" typeface="Arial"/>
              <a:buChar char="•"/>
              <a:defRPr kern="1200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indent="-228600" latinLnBrk="0" marL="6858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indent="-228600" latinLnBrk="0" marL="11430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indent="-228600" latinLnBrk="0" marL="16002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indent="-228600" latinLnBrk="0" marL="20574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indent="-228600" latinLnBrk="0" marL="25146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indent="-228600" latinLnBrk="0" marL="29718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indent="-228600" latinLnBrk="0" marL="34290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indent="-228600" latinLnBrk="0" marL="38862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marL="0">
              <a:lnSpc>
                <a:spcPct val="150000"/>
              </a:lnSpc>
              <a:spcBef>
                <a:spcPct val="0"/>
              </a:spcBef>
              <a:buNone/>
            </a:pPr>
            <a:r>
              <a:rPr altLang="en-US" lang="zh-CN" sz="1800"/>
              <a:t>详细描述：确诊尘肺病，企业需提供治疗康复</a:t>
            </a:r>
            <a:endParaRPr altLang="en-US" lang="zh-CN" sz="180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val="0"/>
              </a:ext>
            </a:extLst>
          </a:blip>
          <a:stretch>
            <a:fillRect/>
          </a:stretch>
        </p:blipFill>
        <p:spPr>
          <a:xfrm>
            <a:off x="0" y="6096"/>
            <a:ext cx="12192000" cy="6851904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0" y="0"/>
            <a:ext cx="12192000" cy="1143000"/>
          </a:xfrm>
          <a:prstGeom prst="rect">
            <a:avLst/>
          </a:prstGeom>
          <a:solidFill>
            <a:srgbClr val="3F48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>
            <a:defPPr>
              <a:defRPr lang="zh-CN"/>
            </a:defPPr>
            <a:lvl1pPr algn="l" defTabSz="914400" eaLnBrk="1" hangingPunct="1" latinLnBrk="0" marL="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9pPr>
          </a:lstStyle>
          <a:p>
            <a:pPr algn="ctr" defTabSz="914400" eaLnBrk="1" fontAlgn="auto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altLang="en-US" b="0" baseline="0" cap="none" i="0" kern="1200" kumimoji="0" lang="zh-CN" noProof="0" normalizeH="0" spc="0" strike="noStrike" sz="1800" u="none">
              <a:ln>
                <a:noFill/>
              </a:ln>
              <a:solidFill>
                <a:prstClr val="white"/>
              </a:solidFill>
              <a:effectLst/>
              <a:uLnTx/>
              <a:uFillTx/>
              <a:latin charset="-122" panose="00000500000000000000" pitchFamily="2" typeface="印品黑体"/>
              <a:ea charset="-122" panose="00000500000000000000" pitchFamily="2" typeface="印品黑体"/>
              <a:cs typeface="+mn-cs"/>
              <a:sym charset="-122" panose="00000500000000000000" pitchFamily="2" typeface="印品黑体"/>
            </a:endParaRPr>
          </a:p>
        </p:txBody>
      </p:sp>
      <p:sp>
        <p:nvSpPr>
          <p:cNvPr id="13" name="文本框 89"/>
          <p:cNvSpPr txBox="1">
            <a:spLocks noChangeArrowheads="1"/>
          </p:cNvSpPr>
          <p:nvPr/>
        </p:nvSpPr>
        <p:spPr bwMode="auto">
          <a:xfrm>
            <a:off x="1575435" y="206375"/>
            <a:ext cx="10541000" cy="475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>
                <a:solidFill>
                  <a:srgbClr val="FFFFFF"/>
                </a:solidFill>
              </a14:hiddenFill>
            </a:ext>
            <a:ext uri="{91240B29-F687-4F45-9708-019B960494DF}">
              <a14:hiddenLine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defTabSz="914400" eaLnBrk="1" hangingPunct="1" latinLnBrk="0" marL="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1pPr>
            <a:lvl2pPr algn="l" defTabSz="914400" eaLnBrk="1" hangingPunct="1" indent="-285750" latinLnBrk="0" marL="74295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2pPr>
            <a:lvl3pPr algn="l" defTabSz="914400" eaLnBrk="1" hangingPunct="1" indent="-228600" latinLnBrk="0" marL="11430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3pPr>
            <a:lvl4pPr algn="l" defTabSz="914400" eaLnBrk="1" hangingPunct="1" indent="-228600" latinLnBrk="0" marL="16002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4pPr>
            <a:lvl5pPr algn="l" defTabSz="914400" eaLnBrk="1" hangingPunct="1" indent="-228600" latinLnBrk="0" marL="20574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5pPr>
            <a:lvl6pPr algn="l" defTabSz="914400" eaLnBrk="1" fontAlgn="base" hangingPunct="1" indent="-228600" latinLnBrk="0" marL="25146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6pPr>
            <a:lvl7pPr algn="l" defTabSz="914400" eaLnBrk="1" fontAlgn="base" hangingPunct="1" indent="-228600" latinLnBrk="0" marL="29718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7pPr>
            <a:lvl8pPr algn="l" defTabSz="914400" eaLnBrk="1" fontAlgn="base" hangingPunct="1" indent="-228600" latinLnBrk="0" marL="34290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8pPr>
            <a:lvl9pPr algn="l" defTabSz="914400" eaLnBrk="1" fontAlgn="base" hangingPunct="1" indent="-228600" latinLnBrk="0" marL="38862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9pPr>
          </a:lstStyle>
          <a:p>
            <a:pPr algn="l" defTabSz="914400" eaLnBrk="1" fontAlgn="auto" hangingPunct="1" indent="0" latinLnBrk="0" lvl="0" marL="0" marR="0" rtl="0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altLang="en-US" b="1" baseline="0" cap="none" i="0" kern="1200" kumimoji="0" lang="zh-CN" noProof="0" normalizeH="0" spc="0" strike="noStrike" sz="2800" u="none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charset="-122" panose="00000500000000000000" pitchFamily="2" typeface="印品黑体"/>
                <a:ea charset="-122" panose="00000500000000000000" pitchFamily="2" typeface="印品黑体"/>
                <a:cs typeface="+mn-cs"/>
                <a:sym charset="-122" panose="00000500000000000000" pitchFamily="2" typeface="印品黑体"/>
              </a:rPr>
              <a:t>一、煤矿从业人员主要权利 </a:t>
            </a:r>
            <a:endParaRPr altLang="en-US" b="1" baseline="0" cap="none" i="0" kern="1200" kumimoji="0" lang="zh-CN" noProof="0" normalizeH="0" spc="0" strike="noStrike" sz="2800" u="none">
              <a:ln>
                <a:noFill/>
              </a:ln>
              <a:solidFill>
                <a:prstClr val="white"/>
              </a:solidFill>
              <a:effectLst/>
              <a:uLnTx/>
              <a:uFillTx/>
              <a:latin charset="-122" panose="00000500000000000000" pitchFamily="2" typeface="印品黑体"/>
              <a:ea charset="-122" panose="00000500000000000000" pitchFamily="2" typeface="印品黑体"/>
              <a:cs typeface="+mn-cs"/>
              <a:sym charset="-122" panose="00000500000000000000" pitchFamily="2" typeface="印品黑体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498600" y="647700"/>
            <a:ext cx="10541000" cy="337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>
                <a:solidFill>
                  <a:srgbClr val="FFFFFF"/>
                </a:solidFill>
              </a14:hiddenFill>
            </a:ext>
            <a:ext uri="{91240B29-F687-4F45-9708-019B960494DF}">
              <a14:hiddenLine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defTabSz="914400" eaLnBrk="1" hangingPunct="1" latinLnBrk="0" marL="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altLang="en-US" b="0" baseline="0" i="0" kumimoji="0" lang="zh-CN" noProof="0" spc="130" sz="160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charset="0" typeface="印品黑体"/>
                <a:ea charset="-122" panose="00000500000000000000" pitchFamily="2" typeface="印品黑体"/>
                <a:cs typeface="+mn-cs"/>
                <a:sym charset="-122" panose="00000500000000000000" pitchFamily="2" typeface="印品黑体"/>
              </a:rPr>
              <a:t>1. 健康保障权</a:t>
            </a:r>
            <a:endParaRPr altLang="en-US" b="0" baseline="0" i="0" kumimoji="0" lang="zh-CN" noProof="0" spc="130" sz="1600">
              <a:ln>
                <a:noFill/>
              </a:ln>
              <a:solidFill>
                <a:prstClr val="white"/>
              </a:solidFill>
              <a:effectLst/>
              <a:uLnTx/>
              <a:uFillTx/>
              <a:latin charset="0" typeface="印品黑体"/>
              <a:ea charset="-122" panose="00000500000000000000" pitchFamily="2" typeface="印品黑体"/>
              <a:cs typeface="+mn-cs"/>
              <a:sym charset="-122" panose="00000500000000000000" pitchFamily="2" typeface="印品黑体"/>
            </a:endParaRPr>
          </a:p>
        </p:txBody>
      </p:sp>
      <p:cxnSp>
        <p:nvCxnSpPr>
          <p:cNvPr id="15" name="直接连接符 14"/>
          <p:cNvCxnSpPr/>
          <p:nvPr/>
        </p:nvCxnSpPr>
        <p:spPr>
          <a:xfrm flipH="1">
            <a:off x="1260585" y="144166"/>
            <a:ext cx="0" cy="836105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组合 15"/>
          <p:cNvGrpSpPr/>
          <p:nvPr/>
        </p:nvGrpSpPr>
        <p:grpSpPr>
          <a:xfrm>
            <a:off x="928150" y="1845463"/>
            <a:ext cx="9881919" cy="1588856"/>
            <a:chOff x="1055370" y="1905000"/>
            <a:chExt cx="9881919" cy="1588856"/>
          </a:xfrm>
        </p:grpSpPr>
        <p:pic>
          <p:nvPicPr>
            <p:cNvPr descr="630dfe8e-9d16-4851-96fb-a4aaccd24bd2" id="17" name="图片占位符 15" title="三我是文本|四我是长文本"/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3"/>
            <a:stretch>
              <a:fillRect/>
            </a:stretch>
          </p:blipFill>
          <p:spPr>
            <a:xfrm>
              <a:off x="1055370" y="2159000"/>
              <a:ext cx="1334856" cy="1334856"/>
            </a:xfrm>
            <a:custGeom>
              <a:gdLst>
                <a:gd fmla="*/ 0 w 1219200" name="connisteX0"/>
                <a:gd fmla="*/ 609600 h 1219200" name="connsiteY0"/>
                <a:gd fmla="*/ 609600 w 1219200" name="connisteX1"/>
                <a:gd fmla="*/ 0 h 1219200" name="connsiteY1"/>
                <a:gd fmla="*/ 609600 w 1219200" name="connisteX2"/>
                <a:gd fmla="*/ 0 h 1219200" name="connsiteY2"/>
                <a:gd fmla="*/ 1219200 w 1219200" name="connisteX3"/>
                <a:gd fmla="*/ 609600 h 1219200" name="connsiteY3"/>
                <a:gd fmla="*/ 1219200 w 1219200" name="connisteX4"/>
                <a:gd fmla="*/ 609600 h 1219200" name="connsiteY4"/>
                <a:gd fmla="*/ 609600 w 1219200" name="connisteX5"/>
                <a:gd fmla="*/ 1219200 h 1219200" name="connsiteY5"/>
                <a:gd fmla="*/ 609600 w 1219200" name="connisteX6"/>
                <a:gd fmla="*/ 1219200 h 1219200" name="connsiteY6"/>
                <a:gd fmla="*/ 0 w 1219200" name="connisteX7"/>
                <a:gd fmla="*/ 609600 h 1219200" name="connsiteY7"/>
                <a:gd fmla="*/ 0 w 1219200" name="connisteX8"/>
                <a:gd fmla="*/ 609600 h 1219200" name="connsiteY8"/>
              </a:gdLst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b="0" l="0" r="0" t="0"/>
              <a:pathLst>
                <a:path h="1219200" w="1219200">
                  <a:moveTo>
                    <a:pt x="0" y="609600"/>
                  </a:moveTo>
                  <a:cubicBezTo>
                    <a:pt x="0" y="272927"/>
                    <a:pt x="272927" y="0"/>
                    <a:pt x="609600" y="0"/>
                  </a:cubicBezTo>
                  <a:lnTo>
                    <a:pt x="609600" y="0"/>
                  </a:lnTo>
                  <a:cubicBezTo>
                    <a:pt x="946273" y="0"/>
                    <a:pt x="1219200" y="272927"/>
                    <a:pt x="1219200" y="609600"/>
                  </a:cubicBezTo>
                  <a:lnTo>
                    <a:pt x="1219200" y="609600"/>
                  </a:lnTo>
                  <a:cubicBezTo>
                    <a:pt x="1219200" y="946273"/>
                    <a:pt x="946273" y="1219200"/>
                    <a:pt x="609600" y="1219200"/>
                  </a:cubicBezTo>
                  <a:lnTo>
                    <a:pt x="609600" y="1219200"/>
                  </a:lnTo>
                  <a:cubicBezTo>
                    <a:pt x="272927" y="1219200"/>
                    <a:pt x="0" y="946273"/>
                    <a:pt x="0" y="609600"/>
                  </a:cubicBezTo>
                  <a:lnTo>
                    <a:pt x="0" y="609600"/>
                  </a:lnTo>
                  <a:close/>
                </a:path>
              </a:pathLst>
            </a:custGeom>
          </p:spPr>
        </p:pic>
        <p:sp>
          <p:nvSpPr>
            <p:cNvPr id="18" name="文本占位符 3"/>
            <p:cNvSpPr txBox="1"/>
            <p:nvPr>
              <p:custDataLst>
                <p:tags r:id="rId12"/>
              </p:custDataLst>
            </p:nvPr>
          </p:nvSpPr>
          <p:spPr>
            <a:xfrm>
              <a:off x="2473418" y="1905000"/>
              <a:ext cx="8463871" cy="406400"/>
            </a:xfrm>
            <a:prstGeom prst="rect">
              <a:avLst/>
            </a:prstGeom>
          </p:spPr>
          <p:txBody>
            <a:bodyPr/>
            <a:lstStyle>
              <a:defPPr>
                <a:defRPr lang="zh-CN"/>
              </a:defPPr>
              <a:lvl1pPr algn="l" defTabSz="914400" eaLnBrk="1" hangingPunct="1" indent="-228600" latinLnBrk="0" marL="228600" rtl="0">
                <a:lnSpc>
                  <a:spcPct val="90000"/>
                </a:lnSpc>
                <a:spcBef>
                  <a:spcPts val="1000"/>
                </a:spcBef>
                <a:buFont charset="0" pitchFamily="34" typeface="Arial"/>
                <a:buChar char="•"/>
                <a:defRPr kern="1200" sz="2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algn="l" defTabSz="914400" eaLnBrk="1" hangingPunct="1" indent="-228600" latinLnBrk="0" marL="6858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algn="l" defTabSz="914400" eaLnBrk="1" hangingPunct="1" indent="-228600" latinLnBrk="0" marL="11430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2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algn="l" defTabSz="914400" eaLnBrk="1" hangingPunct="1" indent="-228600" latinLnBrk="0" marL="16002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algn="l" defTabSz="914400" eaLnBrk="1" hangingPunct="1" indent="-228600" latinLnBrk="0" marL="20574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algn="l" defTabSz="914400" eaLnBrk="1" hangingPunct="1" indent="-228600" latinLnBrk="0" marL="25146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algn="l" defTabSz="914400" eaLnBrk="1" hangingPunct="1" indent="-228600" latinLnBrk="0" marL="29718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algn="l" defTabSz="914400" eaLnBrk="1" hangingPunct="1" indent="-228600" latinLnBrk="0" marL="34290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algn="l" defTabSz="914400" eaLnBrk="1" hangingPunct="1" indent="-228600" latinLnBrk="0" marL="38862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 defTabSz="914400" eaLnBrk="1" fontAlgn="auto" hangingPunct="1" indent="0" latinLnBrk="0" lvl="0" marL="0" marR="0" rtl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lrTx/>
                <a:buSzTx/>
                <a:buFont charset="0" pitchFamily="34" typeface="Arial"/>
                <a:buNone/>
                <a:defRPr/>
              </a:pPr>
              <a:r>
                <a:rPr altLang="en-US" b="1" baseline="0" cap="none" i="0" kern="1200" kumimoji="0" lang="zh-CN" noProof="0" normalizeH="0" spc="0" strike="noStrike" sz="2000" u="none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charset="-122" panose="020b0503020204020204" pitchFamily="34" typeface="微软雅黑"/>
                  <a:ea charset="-122" panose="020b0503020204020204" pitchFamily="34" typeface="微软雅黑"/>
                  <a:cs typeface="+mn-cs"/>
                </a:rPr>
                <a:t>确诊尘肺病，企业需提供治疗康复</a:t>
              </a:r>
              <a:endParaRPr altLang="en-US" b="1" baseline="0" cap="none" i="0" kern="1200" kumimoji="0" lang="zh-CN" noProof="0" normalizeH="0" spc="0" strike="noStrike" sz="2000" u="none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charset="-122" panose="020b0503020204020204" pitchFamily="34" typeface="微软雅黑"/>
                <a:ea charset="-122" panose="020b0503020204020204" pitchFamily="34" typeface="微软雅黑"/>
                <a:cs typeface="+mn-cs"/>
              </a:endParaRPr>
            </a:p>
          </p:txBody>
        </p:sp>
      </p:grpSp>
      <p:sp>
        <p:nvSpPr>
          <p:cNvPr id="19" name="文本占位符 4"/>
          <p:cNvSpPr txBox="1"/>
          <p:nvPr>
            <p:custDataLst>
              <p:tags r:id="rId13"/>
            </p:custDataLst>
          </p:nvPr>
        </p:nvSpPr>
        <p:spPr>
          <a:xfrm>
            <a:off x="2346198" y="2222517"/>
            <a:ext cx="8463871" cy="1524000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algn="l" defTabSz="914400" eaLnBrk="1" hangingPunct="1" indent="-228600" latinLnBrk="0" marL="228600" rtl="0">
              <a:lnSpc>
                <a:spcPct val="90000"/>
              </a:lnSpc>
              <a:spcBef>
                <a:spcPts val="1000"/>
              </a:spcBef>
              <a:buFont charset="0" pitchFamily="34" typeface="Arial"/>
              <a:buChar char="•"/>
              <a:defRPr kern="1200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indent="-228600" latinLnBrk="0" marL="6858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indent="-228600" latinLnBrk="0" marL="11430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indent="-228600" latinLnBrk="0" marL="16002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indent="-228600" latinLnBrk="0" marL="20574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indent="-228600" latinLnBrk="0" marL="25146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indent="-228600" latinLnBrk="0" marL="29718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indent="-228600" latinLnBrk="0" marL="34290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indent="-228600" latinLnBrk="0" marL="38862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4400" eaLnBrk="1" fontAlgn="auto" hangingPunct="1" indent="0" latinLnBrk="0" lvl="0" marL="0" marR="0" rtl="0">
              <a:lnSpc>
                <a:spcPct val="15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charset="0" pitchFamily="34" typeface="Arial"/>
              <a:buNone/>
              <a:defRPr/>
            </a:pPr>
            <a:r>
              <a:rPr altLang="en-US" b="0" baseline="0" cap="none" i="0" kern="1200" kumimoji="0" lang="zh-CN" noProof="0" normalizeH="0" spc="0" strike="noStrike" sz="1800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charset="-122" panose="020b0503020204020204" pitchFamily="34" typeface="微软雅黑"/>
                <a:ea charset="-122" panose="020b0503020204020204" pitchFamily="34" typeface="微软雅黑"/>
                <a:cs charset="-122" panose="020b0503020204020204" pitchFamily="34" typeface="微软雅黑"/>
              </a:rPr>
              <a:t>经职业病诊断机构确诊尘肺病后，用人单位应及时安排规范治疗与康复，包含诊疗费用保障、阶段性复查评估、康复训练与岗位适配调整；建立个人健康档案，持续监测粉尘暴露与呼吸功能，必要时调整作业强度或调离高粉尘岗位，确保疾病稳定与劳动者生命健康。</a:t>
            </a:r>
            <a:endParaRPr altLang="en-US" b="0" baseline="0" cap="none" i="0" kern="1200" kumimoji="0" lang="zh-CN" noProof="0" normalizeH="0" spc="0" strike="noStrike" sz="1800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charset="-122" panose="020b0503020204020204" pitchFamily="34" typeface="微软雅黑"/>
              <a:ea charset="-122" panose="020b0503020204020204" pitchFamily="34" typeface="微软雅黑"/>
              <a:cs charset="-122" panose="020b0503020204020204" pitchFamily="34" typeface="微软雅黑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928150" y="3987301"/>
            <a:ext cx="10917648" cy="1377418"/>
            <a:chOff x="1055370" y="4046838"/>
            <a:chExt cx="10917648" cy="1377418"/>
          </a:xfrm>
        </p:grpSpPr>
        <p:pic>
          <p:nvPicPr>
            <p:cNvPr descr="4cb9a045-eb2b-47fe-b4f2-d1d7a03c1b67" id="21" name="图片占位符 16" title="五我是文本|六我是长文本"/>
            <p:cNvPicPr>
              <a:picLocks noChangeAspect="1"/>
            </p:cNvPicPr>
            <p:nvPr>
              <p:custDataLst>
                <p:tags r:id="rId14"/>
              </p:custDataLst>
            </p:nvPr>
          </p:nvPicPr>
          <p:blipFill>
            <a:blip r:embed="rId3"/>
            <a:stretch>
              <a:fillRect/>
            </a:stretch>
          </p:blipFill>
          <p:spPr>
            <a:xfrm>
              <a:off x="1055370" y="4089400"/>
              <a:ext cx="1334856" cy="1334856"/>
            </a:xfrm>
            <a:custGeom>
              <a:gdLst>
                <a:gd fmla="*/ 0 w 1219200" name="connisteX0"/>
                <a:gd fmla="*/ 609600 h 1219200" name="connsiteY0"/>
                <a:gd fmla="*/ 609600 w 1219200" name="connisteX1"/>
                <a:gd fmla="*/ 0 h 1219200" name="connsiteY1"/>
                <a:gd fmla="*/ 609600 w 1219200" name="connisteX2"/>
                <a:gd fmla="*/ 0 h 1219200" name="connsiteY2"/>
                <a:gd fmla="*/ 1219200 w 1219200" name="connisteX3"/>
                <a:gd fmla="*/ 609600 h 1219200" name="connsiteY3"/>
                <a:gd fmla="*/ 1219200 w 1219200" name="connisteX4"/>
                <a:gd fmla="*/ 609600 h 1219200" name="connsiteY4"/>
                <a:gd fmla="*/ 609600 w 1219200" name="connisteX5"/>
                <a:gd fmla="*/ 1219200 h 1219200" name="connsiteY5"/>
                <a:gd fmla="*/ 609600 w 1219200" name="connisteX6"/>
                <a:gd fmla="*/ 1219200 h 1219200" name="connsiteY6"/>
                <a:gd fmla="*/ 0 w 1219200" name="connisteX7"/>
                <a:gd fmla="*/ 609600 h 1219200" name="connsiteY7"/>
                <a:gd fmla="*/ 0 w 1219200" name="connisteX8"/>
                <a:gd fmla="*/ 609600 h 1219200" name="connsiteY8"/>
              </a:gdLst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b="0" l="0" r="0" t="0"/>
              <a:pathLst>
                <a:path h="1219200" w="1219200">
                  <a:moveTo>
                    <a:pt x="0" y="609600"/>
                  </a:moveTo>
                  <a:cubicBezTo>
                    <a:pt x="0" y="272927"/>
                    <a:pt x="272927" y="0"/>
                    <a:pt x="609600" y="0"/>
                  </a:cubicBezTo>
                  <a:lnTo>
                    <a:pt x="609600" y="0"/>
                  </a:lnTo>
                  <a:cubicBezTo>
                    <a:pt x="946273" y="0"/>
                    <a:pt x="1219200" y="272927"/>
                    <a:pt x="1219200" y="609600"/>
                  </a:cubicBezTo>
                  <a:lnTo>
                    <a:pt x="1219200" y="609600"/>
                  </a:lnTo>
                  <a:cubicBezTo>
                    <a:pt x="1219200" y="946273"/>
                    <a:pt x="946273" y="1219200"/>
                    <a:pt x="609600" y="1219200"/>
                  </a:cubicBezTo>
                  <a:lnTo>
                    <a:pt x="609600" y="1219200"/>
                  </a:lnTo>
                  <a:cubicBezTo>
                    <a:pt x="272927" y="1219200"/>
                    <a:pt x="0" y="946273"/>
                    <a:pt x="0" y="609600"/>
                  </a:cubicBezTo>
                  <a:lnTo>
                    <a:pt x="0" y="609600"/>
                  </a:lnTo>
                  <a:close/>
                </a:path>
              </a:pathLst>
            </a:custGeom>
          </p:spPr>
        </p:pic>
        <p:sp>
          <p:nvSpPr>
            <p:cNvPr id="22" name="文本占位符 6"/>
            <p:cNvSpPr txBox="1"/>
            <p:nvPr>
              <p:custDataLst>
                <p:tags r:id="rId15"/>
              </p:custDataLst>
            </p:nvPr>
          </p:nvSpPr>
          <p:spPr>
            <a:xfrm>
              <a:off x="2473418" y="4046838"/>
              <a:ext cx="9499600" cy="406400"/>
            </a:xfrm>
            <a:prstGeom prst="rect">
              <a:avLst/>
            </a:prstGeom>
          </p:spPr>
          <p:txBody>
            <a:bodyPr/>
            <a:lstStyle>
              <a:defPPr>
                <a:defRPr lang="zh-CN"/>
              </a:defPPr>
              <a:lvl1pPr algn="l" defTabSz="914400" eaLnBrk="1" hangingPunct="1" indent="-228600" latinLnBrk="0" marL="228600" rtl="0">
                <a:lnSpc>
                  <a:spcPct val="90000"/>
                </a:lnSpc>
                <a:spcBef>
                  <a:spcPts val="1000"/>
                </a:spcBef>
                <a:buFont charset="0" pitchFamily="34" typeface="Arial"/>
                <a:buChar char="•"/>
                <a:defRPr kern="1200" sz="2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algn="l" defTabSz="914400" eaLnBrk="1" hangingPunct="1" indent="-228600" latinLnBrk="0" marL="6858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algn="l" defTabSz="914400" eaLnBrk="1" hangingPunct="1" indent="-228600" latinLnBrk="0" marL="11430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2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algn="l" defTabSz="914400" eaLnBrk="1" hangingPunct="1" indent="-228600" latinLnBrk="0" marL="16002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algn="l" defTabSz="914400" eaLnBrk="1" hangingPunct="1" indent="-228600" latinLnBrk="0" marL="20574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algn="l" defTabSz="914400" eaLnBrk="1" hangingPunct="1" indent="-228600" latinLnBrk="0" marL="25146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algn="l" defTabSz="914400" eaLnBrk="1" hangingPunct="1" indent="-228600" latinLnBrk="0" marL="29718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algn="l" defTabSz="914400" eaLnBrk="1" hangingPunct="1" indent="-228600" latinLnBrk="0" marL="34290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algn="l" defTabSz="914400" eaLnBrk="1" hangingPunct="1" indent="-228600" latinLnBrk="0" marL="38862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 defTabSz="914400" eaLnBrk="1" fontAlgn="auto" hangingPunct="1" indent="0" latinLnBrk="0" lvl="0" marL="0" marR="0" rtl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lrTx/>
                <a:buSzTx/>
                <a:buFont charset="0" pitchFamily="34" typeface="Arial"/>
                <a:buNone/>
                <a:defRPr/>
              </a:pPr>
              <a:r>
                <a:rPr altLang="en-US" b="1" baseline="0" cap="none" i="0" kern="1200" kumimoji="0" lang="zh-CN" noProof="0" normalizeH="0" spc="0" strike="noStrike" sz="2000" u="none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charset="-122" panose="020b0503020204020204" pitchFamily="34" typeface="微软雅黑"/>
                  <a:ea charset="-122" panose="020b0503020204020204" pitchFamily="34" typeface="微软雅黑"/>
                  <a:cs typeface="+mn-cs"/>
                </a:rPr>
                <a:t>离职可索要历年体检报告</a:t>
              </a:r>
              <a:endParaRPr altLang="en-US" b="1" baseline="0" cap="none" i="0" kern="1200" kumimoji="0" lang="zh-CN" noProof="0" normalizeH="0" spc="0" strike="noStrike" sz="2000" u="none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charset="-122" panose="020b0503020204020204" pitchFamily="34" typeface="微软雅黑"/>
                <a:ea charset="-122" panose="020b0503020204020204" pitchFamily="34" typeface="微软雅黑"/>
                <a:cs typeface="+mn-cs"/>
              </a:endParaRPr>
            </a:p>
          </p:txBody>
        </p:sp>
      </p:grpSp>
      <p:sp>
        <p:nvSpPr>
          <p:cNvPr id="23" name="文本占位符 7"/>
          <p:cNvSpPr txBox="1"/>
          <p:nvPr>
            <p:custDataLst>
              <p:tags r:id="rId16"/>
            </p:custDataLst>
          </p:nvPr>
        </p:nvSpPr>
        <p:spPr>
          <a:xfrm>
            <a:off x="2315125" y="4337083"/>
            <a:ext cx="8526015" cy="1524000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algn="l" defTabSz="914400" eaLnBrk="1" hangingPunct="1" indent="-228600" latinLnBrk="0" marL="228600" rtl="0">
              <a:lnSpc>
                <a:spcPct val="90000"/>
              </a:lnSpc>
              <a:spcBef>
                <a:spcPts val="1000"/>
              </a:spcBef>
              <a:buFont charset="0" pitchFamily="34" typeface="Arial"/>
              <a:buChar char="•"/>
              <a:defRPr kern="1200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indent="-228600" latinLnBrk="0" marL="6858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indent="-228600" latinLnBrk="0" marL="11430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indent="-228600" latinLnBrk="0" marL="16002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indent="-228600" latinLnBrk="0" marL="20574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indent="-228600" latinLnBrk="0" marL="25146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indent="-228600" latinLnBrk="0" marL="29718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indent="-228600" latinLnBrk="0" marL="34290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indent="-228600" latinLnBrk="0" marL="38862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4400" eaLnBrk="1" fontAlgn="auto" hangingPunct="1" indent="0" latinLnBrk="0" lvl="0" marL="0" marR="0" rtl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charset="0" pitchFamily="34" typeface="Arial"/>
              <a:buNone/>
              <a:defRPr/>
            </a:pPr>
            <a:r>
              <a:rPr altLang="en-US" b="0" baseline="0" cap="none" i="0" kern="1200" kumimoji="0" lang="zh-CN" noProof="0" normalizeH="0" spc="0" strike="noStrike" sz="1800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charset="-122" panose="020b0503020204020204" pitchFamily="34" typeface="微软雅黑"/>
                <a:ea charset="-122" panose="020b0503020204020204" pitchFamily="34" typeface="微软雅黑"/>
                <a:cs charset="-122" panose="020b0503020204020204" pitchFamily="34" typeface="微软雅黑"/>
              </a:rPr>
              <a:t>从业人员离职或岗位变更时有权索取完整的历年职业健康检查报告（含胸片/CT、肺功能、粉尘暴露记录等），企业不得以任何理由拒绝或拖延；体检资料用于评估职业病风险、作为后续诊疗与工伤认定依据，并为劳动者维权、申请补偿与持续治疗提供必要凭证。</a:t>
            </a:r>
            <a:endParaRPr altLang="en-US" b="0" baseline="0" cap="none" i="0" kern="1200" kumimoji="0" lang="zh-CN" noProof="0" normalizeH="0" spc="0" strike="noStrike" sz="1800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charset="-122" panose="020b0503020204020204" pitchFamily="34" typeface="微软雅黑"/>
              <a:ea charset="-122" panose="020b0503020204020204" pitchFamily="34" typeface="微软雅黑"/>
              <a:cs charset="-122" panose="020b0503020204020204" pitchFamily="34" typeface="微软雅黑"/>
            </a:endParaRPr>
          </a:p>
        </p:txBody>
      </p:sp>
      <p:pic>
        <p:nvPicPr>
          <p:cNvPr descr="警告" id="24" name="图形 23"/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370071" y="274471"/>
            <a:ext cx="705800" cy="7058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 nodeType="clickPar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dur="500" id="7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8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1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1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fill="hold" grpId="0" id="12" nodeType="after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dur="500" id="14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5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fill="hold" id="16" nodeType="afterEffect" presetClass="entr" presetID="2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dur="500" id="18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9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fill="hold" grpId="0" id="20" nodeType="after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dur="500" id="22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23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fill="hold" grpId="0" id="24" nodeType="afterEffect" presetClass="entr" presetID="41" presetSubtype="0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dur="1" fill="hold" id="2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500" fill="hold" id="26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27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28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29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>
                                        <p:cTn dur="500" id="30" tmFilter="0,0; .5, 1; 1, 1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31" nodeType="clickPar">
                      <p:stCondLst>
                        <p:cond delay="indefinite"/>
                      </p:stCondLst>
                      <p:childTnLst>
                        <p:par>
                          <p:cTn fill="hold" id="32">
                            <p:stCondLst>
                              <p:cond delay="0"/>
                            </p:stCondLst>
                            <p:childTnLst>
                              <p:par>
                                <p:cTn fill="hold" id="33" nodeType="click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dur="500" id="35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36" nodeType="clickPar">
                      <p:stCondLst>
                        <p:cond delay="indefinite"/>
                      </p:stCondLst>
                      <p:childTnLst>
                        <p:par>
                          <p:cTn fill="hold" id="37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38" nodeType="click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dur="500" id="4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41" nodeType="clickPar">
                      <p:stCondLst>
                        <p:cond delay="indefinite"/>
                      </p:stCondLst>
                      <p:childTnLst>
                        <p:par>
                          <p:cTn fill="hold" id="42">
                            <p:stCondLst>
                              <p:cond delay="0"/>
                            </p:stCondLst>
                            <p:childTnLst>
                              <p:par>
                                <p:cTn fill="hold" id="43" nodeType="click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dur="500" id="45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46" nodeType="clickPar">
                      <p:stCondLst>
                        <p:cond delay="indefinite"/>
                      </p:stCondLst>
                      <p:childTnLst>
                        <p:par>
                          <p:cTn fill="hold" id="47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48" nodeType="click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dur="500" id="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8"/>
      <p:bldP animBg="1" grpId="0" spid="12"/>
      <p:bldP grpId="0" spid="13"/>
      <p:bldP grpId="0" spid="14"/>
      <p:bldP grpId="0" spid="19"/>
      <p:bldP grpId="0" spid="23"/>
    </p:bldLst>
  </p:timing>
</p:sld>
</file>

<file path=ppt/slides/slide4.xml><?xml version="1.0" encoding="utf-8"?>
<p:sld xmlns:p="http://schemas.openxmlformats.org/presentationml/2006/main" xmlns:a="http://schemas.openxmlformats.org/drawingml/2006/main" xmlns:a14="http://schemas.microsoft.com/office/drawing/2010/main" xmlns:m="http://schemas.openxmlformats.org/officeDocument/2006/math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r="http://schemas.openxmlformats.org/officeDocument/2006/relationships" xmlns:w="http://schemas.openxmlformats.org/wordprocessingml/2006/main" xmlns:wp="http://schemas.openxmlformats.org/drawingml/2006/wordprocessingDrawing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val="0"/>
              </a:ext>
            </a:extLst>
          </a:blip>
          <a:stretch>
            <a:fillRect/>
          </a:stretch>
        </p:blipFill>
        <p:spPr>
          <a:xfrm>
            <a:off x="0" y="6096"/>
            <a:ext cx="12192000" cy="6851904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0" y="0"/>
            <a:ext cx="12192000" cy="1143000"/>
          </a:xfrm>
          <a:prstGeom prst="rect">
            <a:avLst/>
          </a:prstGeom>
          <a:solidFill>
            <a:srgbClr val="3F48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>
            <a:defPPr>
              <a:defRPr lang="zh-CN"/>
            </a:defPPr>
            <a:lvl1pPr algn="l" defTabSz="914400" eaLnBrk="1" hangingPunct="1" latinLnBrk="0" marL="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9pPr>
          </a:lstStyle>
          <a:p>
            <a:pPr algn="ctr" defTabSz="914400" eaLnBrk="1" fontAlgn="auto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altLang="en-US" b="0" baseline="0" cap="none" i="0" kern="1200" kumimoji="0" lang="zh-CN" noProof="0" normalizeH="0" spc="0" strike="noStrike" sz="1800" u="none">
              <a:ln>
                <a:noFill/>
              </a:ln>
              <a:solidFill>
                <a:prstClr val="white"/>
              </a:solidFill>
              <a:effectLst/>
              <a:uLnTx/>
              <a:uFillTx/>
              <a:latin charset="-122" panose="00000500000000000000" pitchFamily="2" typeface="印品黑体"/>
              <a:ea charset="-122" panose="00000500000000000000" pitchFamily="2" typeface="印品黑体"/>
              <a:cs typeface="+mn-cs"/>
              <a:sym charset="-122" panose="00000500000000000000" pitchFamily="2" typeface="印品黑体"/>
            </a:endParaRPr>
          </a:p>
        </p:txBody>
      </p:sp>
      <p:sp>
        <p:nvSpPr>
          <p:cNvPr id="10" name="文本框 89"/>
          <p:cNvSpPr txBox="1">
            <a:spLocks noChangeArrowheads="1"/>
          </p:cNvSpPr>
          <p:nvPr/>
        </p:nvSpPr>
        <p:spPr bwMode="auto">
          <a:xfrm>
            <a:off x="1567815" y="206375"/>
            <a:ext cx="10462895" cy="475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>
                <a:solidFill>
                  <a:srgbClr val="FFFFFF"/>
                </a:solidFill>
              </a14:hiddenFill>
            </a:ext>
            <a:ext uri="{91240B29-F687-4F45-9708-019B960494DF}">
              <a14:hiddenLine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defTabSz="914400" eaLnBrk="1" hangingPunct="1" latinLnBrk="0" marL="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1pPr>
            <a:lvl2pPr algn="l" defTabSz="914400" eaLnBrk="1" hangingPunct="1" indent="-285750" latinLnBrk="0" marL="74295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2pPr>
            <a:lvl3pPr algn="l" defTabSz="914400" eaLnBrk="1" hangingPunct="1" indent="-228600" latinLnBrk="0" marL="11430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3pPr>
            <a:lvl4pPr algn="l" defTabSz="914400" eaLnBrk="1" hangingPunct="1" indent="-228600" latinLnBrk="0" marL="16002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4pPr>
            <a:lvl5pPr algn="l" defTabSz="914400" eaLnBrk="1" hangingPunct="1" indent="-228600" latinLnBrk="0" marL="20574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5pPr>
            <a:lvl6pPr algn="l" defTabSz="914400" eaLnBrk="1" fontAlgn="base" hangingPunct="1" indent="-228600" latinLnBrk="0" marL="25146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6pPr>
            <a:lvl7pPr algn="l" defTabSz="914400" eaLnBrk="1" fontAlgn="base" hangingPunct="1" indent="-228600" latinLnBrk="0" marL="29718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7pPr>
            <a:lvl8pPr algn="l" defTabSz="914400" eaLnBrk="1" fontAlgn="base" hangingPunct="1" indent="-228600" latinLnBrk="0" marL="34290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8pPr>
            <a:lvl9pPr algn="l" defTabSz="914400" eaLnBrk="1" fontAlgn="base" hangingPunct="1" indent="-228600" latinLnBrk="0" marL="38862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9pPr>
          </a:lstStyle>
          <a:p>
            <a:pPr algn="l" defTabSz="914400" eaLnBrk="1" fontAlgn="auto" hangingPunct="1" indent="0" latinLnBrk="0" lvl="0" marL="0" marR="0" rtl="0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altLang="en-US" b="1" baseline="0" cap="none" i="0" kern="1200" kumimoji="0" lang="zh-CN" noProof="0" normalizeH="0" spc="0" strike="noStrike" sz="2800" u="none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charset="-122" panose="00000500000000000000" pitchFamily="2" typeface="印品黑体"/>
                <a:ea charset="-122" panose="00000500000000000000" pitchFamily="2" typeface="印品黑体"/>
                <a:cs typeface="+mn-cs"/>
                <a:sym charset="-122" panose="00000500000000000000" pitchFamily="2" typeface="印品黑体"/>
              </a:rPr>
              <a:t>一、煤矿从业人员主要权利 </a:t>
            </a:r>
            <a:endParaRPr altLang="en-US" b="1" baseline="0" cap="none" i="0" kern="1200" kumimoji="0" lang="zh-CN" noProof="0" normalizeH="0" spc="0" strike="noStrike" sz="2800" u="none">
              <a:ln>
                <a:noFill/>
              </a:ln>
              <a:solidFill>
                <a:prstClr val="white"/>
              </a:solidFill>
              <a:effectLst/>
              <a:uLnTx/>
              <a:uFillTx/>
              <a:latin charset="-122" panose="00000500000000000000" pitchFamily="2" typeface="印品黑体"/>
              <a:ea charset="-122" panose="00000500000000000000" pitchFamily="2" typeface="印品黑体"/>
              <a:cs typeface="+mn-cs"/>
              <a:sym charset="-122" panose="00000500000000000000" pitchFamily="2" typeface="印品黑体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489690" y="647699"/>
            <a:ext cx="3691014" cy="337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>
                <a:solidFill>
                  <a:srgbClr val="FFFFFF"/>
                </a:solidFill>
              </a14:hiddenFill>
            </a:ext>
            <a:ext uri="{91240B29-F687-4F45-9708-019B960494DF}">
              <a14:hiddenLine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defTabSz="914400" eaLnBrk="1" hangingPunct="1" latinLnBrk="0" marL="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altLang="en-US" b="0" baseline="0" i="0" kumimoji="0" lang="zh-CN" noProof="0" spc="130" sz="160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charset="0" typeface="印品黑体"/>
                <a:ea charset="-122" panose="00000500000000000000" pitchFamily="2" typeface="印品黑体"/>
                <a:cs typeface="+mn-cs"/>
                <a:sym charset="-122" panose="00000500000000000000" pitchFamily="2" typeface="印品黑体"/>
              </a:rPr>
              <a:t>2. 拒绝违章指挥权</a:t>
            </a:r>
            <a:endParaRPr altLang="en-US" b="0" baseline="0" i="0" kumimoji="0" lang="zh-CN" noProof="0" spc="130" sz="1600">
              <a:ln>
                <a:noFill/>
              </a:ln>
              <a:solidFill>
                <a:prstClr val="white"/>
              </a:solidFill>
              <a:effectLst/>
              <a:uLnTx/>
              <a:uFillTx/>
              <a:latin charset="0" typeface="印品黑体"/>
              <a:ea charset="-122" panose="00000500000000000000" pitchFamily="2" typeface="印品黑体"/>
              <a:cs typeface="+mn-cs"/>
              <a:sym charset="-122" panose="00000500000000000000" pitchFamily="2" typeface="印品黑体"/>
            </a:endParaRPr>
          </a:p>
        </p:txBody>
      </p:sp>
      <p:cxnSp>
        <p:nvCxnSpPr>
          <p:cNvPr id="12" name="直接连接符 11"/>
          <p:cNvCxnSpPr/>
          <p:nvPr/>
        </p:nvCxnSpPr>
        <p:spPr>
          <a:xfrm flipH="1">
            <a:off x="1260585" y="144166"/>
            <a:ext cx="0" cy="836105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descr="4df5e58af8d67b416d9b522d322fa0e9" id="13" name="内容占位符 12" title="三我是文本|四我是长文本|五我是文本|六我是长文本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4"/>
          <a:srcRect b="6041" t="6041"/>
          <a:stretch>
            <a:fillRect/>
          </a:stretch>
        </p:blipFill>
        <p:spPr>
          <a:xfrm>
            <a:off x="1060821" y="1628795"/>
            <a:ext cx="3354567" cy="4425173"/>
          </a:xfrm>
          <a:custGeom>
            <a:gdLst>
              <a:gd fmla="*/ 0 w 3581400" name="connisteX0"/>
              <a:gd fmla="*/ 203200 h 4724400" name="connsiteY0"/>
              <a:gd fmla="*/ 203200 w 3581400" name="connisteX1"/>
              <a:gd fmla="*/ 0 h 4724400" name="connsiteY1"/>
              <a:gd fmla="*/ 3581400 w 3581400" name="connisteX2"/>
              <a:gd fmla="*/ 0 h 4724400" name="connsiteY2"/>
              <a:gd fmla="*/ 3581400 w 3581400" name="connisteX3"/>
              <a:gd fmla="*/ 4724400 h 4724400" name="connsiteY3"/>
              <a:gd fmla="*/ 203200 w 3581400" name="connisteX4"/>
              <a:gd fmla="*/ 4724400 h 4724400" name="connsiteY4"/>
              <a:gd fmla="*/ 0 w 3581400" name="connisteX5"/>
              <a:gd fmla="*/ 4521200 h 4724400" name="connsiteY5"/>
              <a:gd fmla="*/ 0 w 3581400" name="connisteX6"/>
              <a:gd fmla="*/ 203200 h 4724400" name="connsiteY6"/>
            </a:gdLst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b="0" l="0" r="0" t="0"/>
            <a:pathLst>
              <a:path h="4724400" w="3581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581400" y="0"/>
                </a:lnTo>
                <a:lnTo>
                  <a:pt x="3581400" y="4724400"/>
                </a:lnTo>
                <a:lnTo>
                  <a:pt x="203200" y="4724400"/>
                </a:lnTo>
                <a:cubicBezTo>
                  <a:pt x="90976" y="4724400"/>
                  <a:pt x="0" y="4633424"/>
                  <a:pt x="0" y="4521200"/>
                </a:cubicBezTo>
                <a:lnTo>
                  <a:pt x="0" y="203200"/>
                </a:lnTo>
                <a:close/>
              </a:path>
            </a:pathLst>
          </a:custGeom>
        </p:spPr>
      </p:pic>
      <p:sp>
        <p:nvSpPr>
          <p:cNvPr id="14" name="文本占位符 4"/>
          <p:cNvSpPr txBox="1"/>
          <p:nvPr>
            <p:custDataLst>
              <p:tags r:id="rId6"/>
            </p:custDataLst>
          </p:nvPr>
        </p:nvSpPr>
        <p:spPr>
          <a:xfrm>
            <a:off x="4538114" y="1826633"/>
            <a:ext cx="7055172" cy="406400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zh-CN"/>
            </a:defPPr>
            <a:lvl1pPr algn="l" defTabSz="914400" eaLnBrk="1" hangingPunct="1" indent="-228600" latinLnBrk="0" marL="228600" rtl="0">
              <a:lnSpc>
                <a:spcPct val="90000"/>
              </a:lnSpc>
              <a:spcBef>
                <a:spcPts val="1000"/>
              </a:spcBef>
              <a:buFont charset="0" pitchFamily="34" typeface="Arial"/>
              <a:buChar char="•"/>
              <a:defRPr kern="1200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indent="-228600" latinLnBrk="0" marL="6858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indent="-228600" latinLnBrk="0" marL="11430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indent="-228600" latinLnBrk="0" marL="16002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indent="-228600" latinLnBrk="0" marL="20574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indent="-228600" latinLnBrk="0" marL="25146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indent="-228600" latinLnBrk="0" marL="29718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indent="-228600" latinLnBrk="0" marL="34290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indent="-228600" latinLnBrk="0" marL="38862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4400" eaLnBrk="1" fontAlgn="auto" hangingPunct="1" indent="0" latinLnBrk="0" lvl="0" marL="0" marR="0" rtl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charset="0" pitchFamily="34" typeface="Arial"/>
              <a:buNone/>
              <a:defRPr/>
            </a:pPr>
            <a:r>
              <a:rPr altLang="en-US" b="1" baseline="0" cap="none" i="0" kern="1200" kumimoji="0" lang="zh-CN" noProof="0" normalizeH="0" spc="0" strike="noStrike" sz="2000" u="none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charset="-122" panose="020b0503020204020204" pitchFamily="34" typeface="微软雅黑"/>
                <a:ea charset="-122" panose="020b0503020204020204" pitchFamily="34" typeface="微软雅黑"/>
                <a:cs typeface="+mn-cs"/>
              </a:rPr>
              <a:t>有权拒绝违反安全规程的指令</a:t>
            </a:r>
            <a:endParaRPr altLang="en-US" b="1" baseline="0" cap="none" i="0" kern="1200" kumimoji="0" lang="zh-CN" noProof="0" normalizeH="0" spc="0" strike="noStrike" sz="2000" u="none">
              <a:ln>
                <a:noFill/>
              </a:ln>
              <a:solidFill>
                <a:srgbClr val="C00000"/>
              </a:solidFill>
              <a:effectLst/>
              <a:uLnTx/>
              <a:uFillTx/>
              <a:latin charset="-122" panose="020b0503020204020204" pitchFamily="34" typeface="微软雅黑"/>
              <a:ea charset="-122" panose="020b0503020204020204" pitchFamily="34" typeface="微软雅黑"/>
              <a:cs typeface="+mn-cs"/>
            </a:endParaRPr>
          </a:p>
        </p:txBody>
      </p:sp>
      <p:sp>
        <p:nvSpPr>
          <p:cNvPr id="15" name="文本占位符 5"/>
          <p:cNvSpPr txBox="1"/>
          <p:nvPr>
            <p:custDataLst>
              <p:tags r:id="rId7"/>
            </p:custDataLst>
          </p:nvPr>
        </p:nvSpPr>
        <p:spPr>
          <a:xfrm>
            <a:off x="4538114" y="2209359"/>
            <a:ext cx="6477000" cy="1700220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algn="l" defTabSz="914400" eaLnBrk="1" hangingPunct="1" indent="-228600" latinLnBrk="0" marL="228600" rtl="0">
              <a:lnSpc>
                <a:spcPct val="90000"/>
              </a:lnSpc>
              <a:spcBef>
                <a:spcPts val="1000"/>
              </a:spcBef>
              <a:buFont charset="0" pitchFamily="34" typeface="Arial"/>
              <a:buChar char="•"/>
              <a:defRPr kern="1200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indent="-228600" latinLnBrk="0" marL="6858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indent="-228600" latinLnBrk="0" marL="11430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indent="-228600" latinLnBrk="0" marL="16002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indent="-228600" latinLnBrk="0" marL="20574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indent="-228600" latinLnBrk="0" marL="25146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indent="-228600" latinLnBrk="0" marL="29718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indent="-228600" latinLnBrk="0" marL="34290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indent="-228600" latinLnBrk="0" marL="38862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4400" eaLnBrk="1" fontAlgn="auto" hangingPunct="1" indent="0" latinLnBrk="0" lvl="0" marL="0" marR="0" rtl="0">
              <a:lnSpc>
                <a:spcPct val="15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charset="0" pitchFamily="34" typeface="Arial"/>
              <a:buNone/>
              <a:defRPr/>
            </a:pPr>
            <a:r>
              <a:rPr altLang="en-US" b="0" baseline="0" cap="none" i="0" kern="1200" kumimoji="0" lang="zh-CN" noProof="0" normalizeH="0" spc="0" strike="noStrike" sz="1800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charset="-122" panose="020b0503020204020204" pitchFamily="34" typeface="微软雅黑"/>
                <a:ea charset="-122" panose="020b0503020204020204" pitchFamily="34" typeface="微软雅黑"/>
                <a:cs charset="-122" panose="020b0503020204020204" pitchFamily="34" typeface="微软雅黑"/>
              </a:rPr>
              <a:t>当指令违反《煤矿安全规程》等强制性规范（如带载启动、瓦斯超限作业、停喷雾生产）时，司机可当场口头拒绝并记录时间、地点、指令内容；立即通过调度或安全管理系统上报，启动现场纠偏流程。企业及管理人员不得以降薪、调岗等方式打击报复，安全权利高于生产任务。</a:t>
            </a:r>
            <a:endParaRPr altLang="en-US" b="0" baseline="0" cap="none" i="0" kern="1200" kumimoji="0" lang="zh-CN" noProof="0" normalizeH="0" spc="0" strike="noStrike" sz="1800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charset="-122" panose="020b0503020204020204" pitchFamily="34" typeface="微软雅黑"/>
              <a:ea charset="-122" panose="020b0503020204020204" pitchFamily="34" typeface="微软雅黑"/>
              <a:cs charset="-122" panose="020b0503020204020204" pitchFamily="34" typeface="微软雅黑"/>
            </a:endParaRPr>
          </a:p>
        </p:txBody>
      </p:sp>
      <p:sp>
        <p:nvSpPr>
          <p:cNvPr id="16" name="文本占位符 6"/>
          <p:cNvSpPr txBox="1"/>
          <p:nvPr>
            <p:custDataLst>
              <p:tags r:id="rId8"/>
            </p:custDataLst>
          </p:nvPr>
        </p:nvSpPr>
        <p:spPr>
          <a:xfrm>
            <a:off x="4542173" y="4177935"/>
            <a:ext cx="6477000" cy="406400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algn="l" defTabSz="914400" eaLnBrk="1" hangingPunct="1" indent="-228600" latinLnBrk="0" marL="228600" rtl="0">
              <a:lnSpc>
                <a:spcPct val="90000"/>
              </a:lnSpc>
              <a:spcBef>
                <a:spcPts val="1000"/>
              </a:spcBef>
              <a:buFont charset="0" pitchFamily="34" typeface="Arial"/>
              <a:buChar char="•"/>
              <a:defRPr kern="1200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indent="-228600" latinLnBrk="0" marL="6858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indent="-228600" latinLnBrk="0" marL="11430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indent="-228600" latinLnBrk="0" marL="16002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indent="-228600" latinLnBrk="0" marL="20574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indent="-228600" latinLnBrk="0" marL="25146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indent="-228600" latinLnBrk="0" marL="29718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indent="-228600" latinLnBrk="0" marL="34290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indent="-228600" latinLnBrk="0" marL="38862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4400" eaLnBrk="1" fontAlgn="auto" hangingPunct="1" indent="0" latinLnBrk="0" lvl="0" marL="0" marR="0" rtl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charset="0" pitchFamily="34" typeface="Arial"/>
              <a:buNone/>
              <a:defRPr/>
            </a:pPr>
            <a:r>
              <a:rPr altLang="en-US" b="1" baseline="0" cap="none" i="0" kern="1200" kumimoji="0" lang="zh-CN" noProof="0" normalizeH="0" spc="0" strike="noStrike" sz="2000" u="none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charset="-122" panose="020b0503020204020204" pitchFamily="34" typeface="微软雅黑"/>
                <a:ea charset="-122" panose="020b0503020204020204" pitchFamily="34" typeface="微软雅黑"/>
                <a:cs typeface="+mn-cs"/>
              </a:rPr>
              <a:t>实例：强令带载割煤</a:t>
            </a:r>
            <a:endParaRPr altLang="en-US" b="1" baseline="0" cap="none" i="0" kern="1200" kumimoji="0" lang="zh-CN" noProof="0" normalizeH="0" spc="0" strike="noStrike" sz="2000" u="none">
              <a:ln>
                <a:noFill/>
              </a:ln>
              <a:solidFill>
                <a:srgbClr val="C00000"/>
              </a:solidFill>
              <a:effectLst/>
              <a:uLnTx/>
              <a:uFillTx/>
              <a:latin charset="-122" panose="020b0503020204020204" pitchFamily="34" typeface="微软雅黑"/>
              <a:ea charset="-122" panose="020b0503020204020204" pitchFamily="34" typeface="微软雅黑"/>
              <a:cs typeface="+mn-cs"/>
            </a:endParaRPr>
          </a:p>
        </p:txBody>
      </p:sp>
      <p:sp>
        <p:nvSpPr>
          <p:cNvPr id="17" name="文本占位符 7"/>
          <p:cNvSpPr txBox="1"/>
          <p:nvPr>
            <p:custDataLst>
              <p:tags r:id="rId9"/>
            </p:custDataLst>
          </p:nvPr>
        </p:nvSpPr>
        <p:spPr>
          <a:xfrm>
            <a:off x="4542173" y="4593212"/>
            <a:ext cx="6477000" cy="1313648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algn="l" defTabSz="914400" eaLnBrk="1" hangingPunct="1" indent="-228600" latinLnBrk="0" marL="228600" rtl="0">
              <a:lnSpc>
                <a:spcPct val="90000"/>
              </a:lnSpc>
              <a:spcBef>
                <a:spcPts val="1000"/>
              </a:spcBef>
              <a:buFont charset="0" pitchFamily="34" typeface="Arial"/>
              <a:buChar char="•"/>
              <a:defRPr kern="1200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indent="-228600" latinLnBrk="0" marL="6858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indent="-228600" latinLnBrk="0" marL="11430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indent="-228600" latinLnBrk="0" marL="16002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indent="-228600" latinLnBrk="0" marL="20574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indent="-228600" latinLnBrk="0" marL="25146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indent="-228600" latinLnBrk="0" marL="29718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indent="-228600" latinLnBrk="0" marL="34290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indent="-228600" latinLnBrk="0" marL="38862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4400" eaLnBrk="1" fontAlgn="auto" hangingPunct="1" indent="0" latinLnBrk="0" lvl="0" marL="0" marR="0" rtl="0">
              <a:lnSpc>
                <a:spcPct val="15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charset="0" pitchFamily="34" typeface="Arial"/>
              <a:buNone/>
              <a:defRPr/>
            </a:pPr>
            <a:r>
              <a:rPr altLang="en-US" b="0" baseline="0" cap="none" i="0" kern="1200" kumimoji="0" lang="zh-CN" noProof="0" normalizeH="0" spc="0" strike="noStrike" sz="1800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charset="-122" panose="020b0503020204020204" pitchFamily="34" typeface="微软雅黑"/>
                <a:ea charset="-122" panose="020b0503020204020204" pitchFamily="34" typeface="微软雅黑"/>
                <a:cs charset="-122" panose="020b0503020204020204" pitchFamily="34" typeface="微软雅黑"/>
              </a:rPr>
              <a:t>如班长未进行空转预热即强令带载割煤，或监测显示瓦斯浓度超标仍要求继续作业，司机应立刻拒绝并按程序上报调度，暂停相关设备；同时设置现场警戒、通知支架工与瓦检员核查，待隐患消除后方可恢复生产，以中断事故链。</a:t>
            </a:r>
            <a:endParaRPr altLang="en-US" b="0" baseline="0" cap="none" i="0" kern="1200" kumimoji="0" lang="zh-CN" noProof="0" normalizeH="0" spc="0" strike="noStrike" sz="1800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charset="-122" panose="020b0503020204020204" pitchFamily="34" typeface="微软雅黑"/>
              <a:ea charset="-122" panose="020b0503020204020204" pitchFamily="34" typeface="微软雅黑"/>
              <a:cs charset="-122" panose="020b0503020204020204" pitchFamily="34" typeface="微软雅黑"/>
            </a:endParaRPr>
          </a:p>
        </p:txBody>
      </p:sp>
      <p:pic>
        <p:nvPicPr>
          <p:cNvPr descr="警告" id="18" name="图形 17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70071" y="274471"/>
            <a:ext cx="705800" cy="7058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 nodeType="clickPar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dur="500" id="7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8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fill="hold" id="9" nodeType="afterEffect" presetClass="entr" presetID="2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dur="500" id="11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2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fill="hold" grpId="0" id="13" nodeType="after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dur="500" id="15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6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fill="hold" grpId="0" id="17" nodeType="afterEffect" presetClass="entr" presetID="41" presetSubtype="0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dur="1" fill="hold" id="1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500" fill="hold" id="19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2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21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22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>
                                        <p:cTn dur="500" id="23" tmFilter="0,0; .5, 1; 1, 1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4" nodeType="clickPar">
                      <p:stCondLst>
                        <p:cond delay="indefinite"/>
                      </p:stCondLst>
                      <p:childTnLst>
                        <p:par>
                          <p:cTn fill="hold" id="25">
                            <p:stCondLst>
                              <p:cond delay="0"/>
                            </p:stCondLst>
                            <p:childTnLst>
                              <p:par>
                                <p:cTn fill="hold" id="26" nodeType="click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500" fill="hold" id="28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29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>
                                        <p:cTn dur="500" id="3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31" nodeType="withEffect" presetClass="entr" presetID="2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dur="500" id="33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34" nodeType="clickPar">
                      <p:stCondLst>
                        <p:cond delay="indefinite"/>
                      </p:stCondLst>
                      <p:childTnLst>
                        <p:par>
                          <p:cTn fill="hold" id="35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36" nodeType="clickEffect" presetClass="entr" presetID="2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dur="500" id="38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39" nodeType="clickPar">
                      <p:stCondLst>
                        <p:cond delay="indefinite"/>
                      </p:stCondLst>
                      <p:childTnLst>
                        <p:par>
                          <p:cTn fill="hold" id="40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41" nodeType="clickEffect" presetClass="entr" presetID="2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dur="500" id="43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44" nodeType="clickPar">
                      <p:stCondLst>
                        <p:cond delay="indefinite"/>
                      </p:stCondLst>
                      <p:childTnLst>
                        <p:par>
                          <p:cTn fill="hold" id="45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46" nodeType="clickEffect" presetClass="entr" presetID="2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dur="500" id="48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animBg="1" grpId="0" spid="9"/>
      <p:bldP grpId="0" spid="10"/>
      <p:bldP grpId="0" spid="11"/>
      <p:bldP grpId="0" spid="14"/>
      <p:bldP grpId="0" spid="15"/>
      <p:bldP grpId="0" spid="16"/>
      <p:bldP grpId="0" spid="17"/>
    </p:bldLst>
  </p:timing>
</p:sld>
</file>

<file path=ppt/slides/slide5.xml><?xml version="1.0" encoding="utf-8"?>
<p:sld xmlns:p="http://schemas.openxmlformats.org/presentationml/2006/main" xmlns:a="http://schemas.openxmlformats.org/drawingml/2006/main" xmlns:a14="http://schemas.microsoft.com/office/drawing/2010/main" xmlns:m="http://schemas.openxmlformats.org/officeDocument/2006/math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r="http://schemas.openxmlformats.org/officeDocument/2006/relationships" xmlns:w="http://schemas.openxmlformats.org/wordprocessingml/2006/main" xmlns:wp="http://schemas.openxmlformats.org/drawingml/2006/wordprocessingDrawing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文本框 1"/>
          <p:cNvSpPr txBox="1"/>
          <p:nvPr/>
        </p:nvSpPr>
        <p:spPr>
          <a:xfrm>
            <a:off x="1055370" y="1130935"/>
            <a:ext cx="8798560" cy="584775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>
            <a:defPPr>
              <a:defRPr lang="zh-CN"/>
            </a:defPPr>
            <a:lvl1pPr algn="l" defTabSz="914400" eaLnBrk="1" hangingPunct="1" latinLnBrk="0" marL="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altLang="zh-CN" lang="en-US" sz="3200">
                <a:solidFill>
                  <a:srgbClr val="17456C"/>
                </a:solidFill>
                <a:latin charset="-122" panose="02010600030101010101" typeface="庞门正道标题体"/>
                <a:ea charset="-122" panose="02010600030101010101" typeface="庞门正道标题体"/>
              </a:rPr>
              <a:t>1.</a:t>
            </a:r>
            <a:r>
              <a:rPr altLang="en-US" lang="zh-CN" sz="3200">
                <a:solidFill>
                  <a:srgbClr val="17456C"/>
                </a:solidFill>
                <a:latin charset="-122" panose="02010600030101010101" typeface="庞门正道标题体"/>
                <a:ea charset="-122" panose="02010600030101010101" typeface="庞门正道标题体"/>
              </a:rPr>
              <a:t>3. 停止作业避险权</a:t>
            </a:r>
            <a:endParaRPr altLang="en-US" lang="zh-CN" sz="3200">
              <a:solidFill>
                <a:srgbClr val="17456C"/>
              </a:solidFill>
              <a:latin charset="-122" panose="02010600030101010101" typeface="庞门正道标题体"/>
              <a:ea charset="-122" panose="02010600030101010101" typeface="庞门正道标题体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1055370" y="1905000"/>
            <a:ext cx="9881919" cy="1588856"/>
            <a:chOff x="1055370" y="1905000"/>
            <a:chExt cx="9881919" cy="1588856"/>
          </a:xfrm>
        </p:grpSpPr>
        <p:pic>
          <p:nvPicPr>
            <p:cNvPr descr="630dfe8e-9d16-4851-96fb-a4aaccd24bd2" id="3" name="图片占位符 15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3"/>
            <a:stretch>
              <a:fillRect/>
            </a:stretch>
          </p:blipFill>
          <p:spPr>
            <a:xfrm>
              <a:off x="1055370" y="2159000"/>
              <a:ext cx="1334856" cy="1334856"/>
            </a:xfrm>
            <a:custGeom>
              <a:gdLst>
                <a:gd fmla="*/ 0 w 1219200" name="connisteX0"/>
                <a:gd fmla="*/ 609600 h 1219200" name="connsiteY0"/>
                <a:gd fmla="*/ 609600 w 1219200" name="connisteX1"/>
                <a:gd fmla="*/ 0 h 1219200" name="connsiteY1"/>
                <a:gd fmla="*/ 609600 w 1219200" name="connisteX2"/>
                <a:gd fmla="*/ 0 h 1219200" name="connsiteY2"/>
                <a:gd fmla="*/ 1219200 w 1219200" name="connisteX3"/>
                <a:gd fmla="*/ 609600 h 1219200" name="connsiteY3"/>
                <a:gd fmla="*/ 1219200 w 1219200" name="connisteX4"/>
                <a:gd fmla="*/ 609600 h 1219200" name="connsiteY4"/>
                <a:gd fmla="*/ 609600 w 1219200" name="connisteX5"/>
                <a:gd fmla="*/ 1219200 h 1219200" name="connsiteY5"/>
                <a:gd fmla="*/ 609600 w 1219200" name="connisteX6"/>
                <a:gd fmla="*/ 1219200 h 1219200" name="connsiteY6"/>
                <a:gd fmla="*/ 0 w 1219200" name="connisteX7"/>
                <a:gd fmla="*/ 609600 h 1219200" name="connsiteY7"/>
                <a:gd fmla="*/ 0 w 1219200" name="connisteX8"/>
                <a:gd fmla="*/ 609600 h 1219200" name="connsiteY8"/>
              </a:gdLst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b="0" l="0" r="0" t="0"/>
              <a:pathLst>
                <a:path h="1219200" w="1219200">
                  <a:moveTo>
                    <a:pt x="0" y="609600"/>
                  </a:moveTo>
                  <a:cubicBezTo>
                    <a:pt x="0" y="272927"/>
                    <a:pt x="272927" y="0"/>
                    <a:pt x="609600" y="0"/>
                  </a:cubicBezTo>
                  <a:lnTo>
                    <a:pt x="609600" y="0"/>
                  </a:lnTo>
                  <a:cubicBezTo>
                    <a:pt x="946273" y="0"/>
                    <a:pt x="1219200" y="272927"/>
                    <a:pt x="1219200" y="609600"/>
                  </a:cubicBezTo>
                  <a:lnTo>
                    <a:pt x="1219200" y="609600"/>
                  </a:lnTo>
                  <a:cubicBezTo>
                    <a:pt x="1219200" y="946273"/>
                    <a:pt x="946273" y="1219200"/>
                    <a:pt x="609600" y="1219200"/>
                  </a:cubicBezTo>
                  <a:lnTo>
                    <a:pt x="609600" y="1219200"/>
                  </a:lnTo>
                  <a:cubicBezTo>
                    <a:pt x="272927" y="1219200"/>
                    <a:pt x="0" y="946273"/>
                    <a:pt x="0" y="609600"/>
                  </a:cubicBezTo>
                  <a:lnTo>
                    <a:pt x="0" y="609600"/>
                  </a:lnTo>
                  <a:close/>
                </a:path>
              </a:pathLst>
            </a:custGeom>
          </p:spPr>
        </p:pic>
        <p:sp>
          <p:nvSpPr>
            <p:cNvPr id="4" name="文本占位符 3"/>
            <p:cNvSpPr txBox="1"/>
            <p:nvPr>
              <p:custDataLst>
                <p:tags r:id="rId5"/>
              </p:custDataLst>
            </p:nvPr>
          </p:nvSpPr>
          <p:spPr>
            <a:xfrm>
              <a:off x="2473418" y="1905000"/>
              <a:ext cx="8463871" cy="406400"/>
            </a:xfrm>
            <a:prstGeom prst="rect">
              <a:avLst/>
            </a:prstGeom>
          </p:spPr>
          <p:txBody>
            <a:bodyPr/>
            <a:lstStyle>
              <a:defPPr>
                <a:defRPr lang="zh-CN"/>
              </a:defPPr>
              <a:lvl1pPr algn="l" defTabSz="914400" eaLnBrk="1" hangingPunct="1" indent="-228600" latinLnBrk="0" marL="228600" rtl="0">
                <a:lnSpc>
                  <a:spcPct val="90000"/>
                </a:lnSpc>
                <a:spcBef>
                  <a:spcPts val="1000"/>
                </a:spcBef>
                <a:buFont charset="0" pitchFamily="34" typeface="Arial"/>
                <a:buChar char="•"/>
                <a:defRPr kern="1200" sz="2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algn="l" defTabSz="914400" eaLnBrk="1" hangingPunct="1" indent="-228600" latinLnBrk="0" marL="6858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algn="l" defTabSz="914400" eaLnBrk="1" hangingPunct="1" indent="-228600" latinLnBrk="0" marL="11430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2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algn="l" defTabSz="914400" eaLnBrk="1" hangingPunct="1" indent="-228600" latinLnBrk="0" marL="16002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algn="l" defTabSz="914400" eaLnBrk="1" hangingPunct="1" indent="-228600" latinLnBrk="0" marL="20574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algn="l" defTabSz="914400" eaLnBrk="1" hangingPunct="1" indent="-228600" latinLnBrk="0" marL="25146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algn="l" defTabSz="914400" eaLnBrk="1" hangingPunct="1" indent="-228600" latinLnBrk="0" marL="29718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algn="l" defTabSz="914400" eaLnBrk="1" hangingPunct="1" indent="-228600" latinLnBrk="0" marL="34290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algn="l" defTabSz="914400" eaLnBrk="1" hangingPunct="1" indent="-228600" latinLnBrk="0" marL="38862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marL="0">
                <a:buNone/>
              </a:pPr>
              <a:r>
                <a:rPr altLang="en-US" lang="zh-CN" sz="2000">
                  <a:solidFill>
                    <a:srgbClr val="691D1B"/>
                  </a:solidFill>
                  <a:latin charset="-122" panose="02010600030101010101" typeface="庞门正道标题体"/>
                  <a:ea charset="-122" panose="02010600030101010101" typeface="庞门正道标题体"/>
                </a:rPr>
                <a:t>核心内涵：遇危及生命情况可立即停机撤离</a:t>
              </a:r>
              <a:endParaRPr altLang="en-US" lang="zh-CN" sz="2000">
                <a:solidFill>
                  <a:srgbClr val="691D1B"/>
                </a:solidFill>
                <a:latin charset="-122" panose="02010600030101010101" typeface="庞门正道标题体"/>
                <a:ea charset="-122" panose="02010600030101010101" typeface="庞门正道标题体"/>
              </a:endParaRPr>
            </a:p>
          </p:txBody>
        </p:sp>
      </p:grpSp>
      <p:sp>
        <p:nvSpPr>
          <p:cNvPr id="5" name="文本占位符 4"/>
          <p:cNvSpPr txBox="1"/>
          <p:nvPr>
            <p:custDataLst>
              <p:tags r:id="rId6"/>
            </p:custDataLst>
          </p:nvPr>
        </p:nvSpPr>
        <p:spPr>
          <a:xfrm>
            <a:off x="2473418" y="2282054"/>
            <a:ext cx="8463871" cy="1524000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algn="l" defTabSz="914400" eaLnBrk="1" hangingPunct="1" indent="-228600" latinLnBrk="0" marL="228600" rtl="0">
              <a:lnSpc>
                <a:spcPct val="90000"/>
              </a:lnSpc>
              <a:spcBef>
                <a:spcPts val="1000"/>
              </a:spcBef>
              <a:buFont charset="0" pitchFamily="34" typeface="Arial"/>
              <a:buChar char="•"/>
              <a:defRPr kern="1200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indent="-228600" latinLnBrk="0" marL="6858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indent="-228600" latinLnBrk="0" marL="11430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indent="-228600" latinLnBrk="0" marL="16002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indent="-228600" latinLnBrk="0" marL="20574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indent="-228600" latinLnBrk="0" marL="25146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indent="-228600" latinLnBrk="0" marL="29718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indent="-228600" latinLnBrk="0" marL="34290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indent="-228600" latinLnBrk="0" marL="38862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marL="0">
              <a:lnSpc>
                <a:spcPct val="150000"/>
              </a:lnSpc>
              <a:buNone/>
            </a:pPr>
            <a:r>
              <a:rPr altLang="en-US" lang="zh-CN" sz="1800"/>
              <a:t>详细描述：遇危及生命情况可立即停机撤离</a:t>
            </a:r>
            <a:endParaRPr altLang="en-US" lang="zh-CN" sz="1800"/>
          </a:p>
        </p:txBody>
      </p:sp>
      <p:grpSp>
        <p:nvGrpSpPr>
          <p:cNvPr id="11" name="组合 10"/>
          <p:cNvGrpSpPr/>
          <p:nvPr/>
        </p:nvGrpSpPr>
        <p:grpSpPr>
          <a:xfrm>
            <a:off x="1055370" y="4046838"/>
            <a:ext cx="10917648" cy="1377418"/>
            <a:chOff x="1055370" y="4046838"/>
            <a:chExt cx="10917648" cy="1377418"/>
          </a:xfrm>
        </p:grpSpPr>
        <p:pic>
          <p:nvPicPr>
            <p:cNvPr descr="4cb9a045-eb2b-47fe-b4f2-d1d7a03c1b67" id="6" name="图片占位符 16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3"/>
            <a:stretch>
              <a:fillRect/>
            </a:stretch>
          </p:blipFill>
          <p:spPr>
            <a:xfrm>
              <a:off x="1055370" y="4089400"/>
              <a:ext cx="1334856" cy="1334856"/>
            </a:xfrm>
            <a:custGeom>
              <a:gdLst>
                <a:gd fmla="*/ 0 w 1219200" name="connisteX0"/>
                <a:gd fmla="*/ 609600 h 1219200" name="connsiteY0"/>
                <a:gd fmla="*/ 609600 w 1219200" name="connisteX1"/>
                <a:gd fmla="*/ 0 h 1219200" name="connsiteY1"/>
                <a:gd fmla="*/ 609600 w 1219200" name="connisteX2"/>
                <a:gd fmla="*/ 0 h 1219200" name="connsiteY2"/>
                <a:gd fmla="*/ 1219200 w 1219200" name="connisteX3"/>
                <a:gd fmla="*/ 609600 h 1219200" name="connsiteY3"/>
                <a:gd fmla="*/ 1219200 w 1219200" name="connisteX4"/>
                <a:gd fmla="*/ 609600 h 1219200" name="connsiteY4"/>
                <a:gd fmla="*/ 609600 w 1219200" name="connisteX5"/>
                <a:gd fmla="*/ 1219200 h 1219200" name="connsiteY5"/>
                <a:gd fmla="*/ 609600 w 1219200" name="connisteX6"/>
                <a:gd fmla="*/ 1219200 h 1219200" name="connsiteY6"/>
                <a:gd fmla="*/ 0 w 1219200" name="connisteX7"/>
                <a:gd fmla="*/ 609600 h 1219200" name="connsiteY7"/>
                <a:gd fmla="*/ 0 w 1219200" name="connisteX8"/>
                <a:gd fmla="*/ 609600 h 1219200" name="connsiteY8"/>
              </a:gdLst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b="0" l="0" r="0" t="0"/>
              <a:pathLst>
                <a:path h="1219200" w="1219200">
                  <a:moveTo>
                    <a:pt x="0" y="609600"/>
                  </a:moveTo>
                  <a:cubicBezTo>
                    <a:pt x="0" y="272927"/>
                    <a:pt x="272927" y="0"/>
                    <a:pt x="609600" y="0"/>
                  </a:cubicBezTo>
                  <a:lnTo>
                    <a:pt x="609600" y="0"/>
                  </a:lnTo>
                  <a:cubicBezTo>
                    <a:pt x="946273" y="0"/>
                    <a:pt x="1219200" y="272927"/>
                    <a:pt x="1219200" y="609600"/>
                  </a:cubicBezTo>
                  <a:lnTo>
                    <a:pt x="1219200" y="609600"/>
                  </a:lnTo>
                  <a:cubicBezTo>
                    <a:pt x="1219200" y="946273"/>
                    <a:pt x="946273" y="1219200"/>
                    <a:pt x="609600" y="1219200"/>
                  </a:cubicBezTo>
                  <a:lnTo>
                    <a:pt x="609600" y="1219200"/>
                  </a:lnTo>
                  <a:cubicBezTo>
                    <a:pt x="272927" y="1219200"/>
                    <a:pt x="0" y="946273"/>
                    <a:pt x="0" y="609600"/>
                  </a:cubicBezTo>
                  <a:lnTo>
                    <a:pt x="0" y="609600"/>
                  </a:lnTo>
                  <a:close/>
                </a:path>
              </a:pathLst>
            </a:custGeom>
          </p:spPr>
        </p:pic>
        <p:sp>
          <p:nvSpPr>
            <p:cNvPr id="7" name="文本占位符 6"/>
            <p:cNvSpPr txBox="1"/>
            <p:nvPr>
              <p:custDataLst>
                <p:tags r:id="rId8"/>
              </p:custDataLst>
            </p:nvPr>
          </p:nvSpPr>
          <p:spPr>
            <a:xfrm>
              <a:off x="2473418" y="4046838"/>
              <a:ext cx="9499600" cy="406400"/>
            </a:xfrm>
            <a:prstGeom prst="rect">
              <a:avLst/>
            </a:prstGeom>
          </p:spPr>
          <p:txBody>
            <a:bodyPr/>
            <a:lstStyle>
              <a:defPPr>
                <a:defRPr lang="zh-CN"/>
              </a:defPPr>
              <a:lvl1pPr algn="l" defTabSz="914400" eaLnBrk="1" hangingPunct="1" indent="-228600" latinLnBrk="0" marL="228600" rtl="0">
                <a:lnSpc>
                  <a:spcPct val="90000"/>
                </a:lnSpc>
                <a:spcBef>
                  <a:spcPts val="1000"/>
                </a:spcBef>
                <a:buFont charset="0" pitchFamily="34" typeface="Arial"/>
                <a:buChar char="•"/>
                <a:defRPr kern="1200" sz="2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algn="l" defTabSz="914400" eaLnBrk="1" hangingPunct="1" indent="-228600" latinLnBrk="0" marL="6858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algn="l" defTabSz="914400" eaLnBrk="1" hangingPunct="1" indent="-228600" latinLnBrk="0" marL="11430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2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algn="l" defTabSz="914400" eaLnBrk="1" hangingPunct="1" indent="-228600" latinLnBrk="0" marL="16002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algn="l" defTabSz="914400" eaLnBrk="1" hangingPunct="1" indent="-228600" latinLnBrk="0" marL="20574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algn="l" defTabSz="914400" eaLnBrk="1" hangingPunct="1" indent="-228600" latinLnBrk="0" marL="25146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algn="l" defTabSz="914400" eaLnBrk="1" hangingPunct="1" indent="-228600" latinLnBrk="0" marL="29718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algn="l" defTabSz="914400" eaLnBrk="1" hangingPunct="1" indent="-228600" latinLnBrk="0" marL="34290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algn="l" defTabSz="914400" eaLnBrk="1" hangingPunct="1" indent="-228600" latinLnBrk="0" marL="38862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marL="0">
                <a:buNone/>
              </a:pPr>
              <a:r>
                <a:rPr altLang="en-US" lang="zh-CN" sz="2000">
                  <a:solidFill>
                    <a:srgbClr val="691D1B"/>
                  </a:solidFill>
                  <a:latin charset="-122" panose="02010600030101010101" typeface="庞门正道标题体"/>
                  <a:ea charset="-122" panose="02010600030101010101" typeface="庞门正道标题体"/>
                </a:rPr>
                <a:t>遇危及生命情况可立即停机撤离</a:t>
              </a:r>
              <a:endParaRPr altLang="en-US" lang="zh-CN" sz="2000">
                <a:solidFill>
                  <a:srgbClr val="691D1B"/>
                </a:solidFill>
                <a:latin charset="-122" panose="02010600030101010101" typeface="庞门正道标题体"/>
                <a:ea charset="-122" panose="02010600030101010101" typeface="庞门正道标题体"/>
              </a:endParaRPr>
            </a:p>
          </p:txBody>
        </p:sp>
      </p:grpSp>
      <p:sp>
        <p:nvSpPr>
          <p:cNvPr id="8" name="文本占位符 7"/>
          <p:cNvSpPr txBox="1"/>
          <p:nvPr>
            <p:custDataLst>
              <p:tags r:id="rId9"/>
            </p:custDataLst>
          </p:nvPr>
        </p:nvSpPr>
        <p:spPr>
          <a:xfrm>
            <a:off x="2442345" y="4396620"/>
            <a:ext cx="8526015" cy="1524000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algn="l" defTabSz="914400" eaLnBrk="1" hangingPunct="1" indent="-228600" latinLnBrk="0" marL="228600" rtl="0">
              <a:lnSpc>
                <a:spcPct val="90000"/>
              </a:lnSpc>
              <a:spcBef>
                <a:spcPts val="1000"/>
              </a:spcBef>
              <a:buFont charset="0" pitchFamily="34" typeface="Arial"/>
              <a:buChar char="•"/>
              <a:defRPr kern="1200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indent="-228600" latinLnBrk="0" marL="6858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indent="-228600" latinLnBrk="0" marL="11430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indent="-228600" latinLnBrk="0" marL="16002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indent="-228600" latinLnBrk="0" marL="20574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indent="-228600" latinLnBrk="0" marL="25146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indent="-228600" latinLnBrk="0" marL="29718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indent="-228600" latinLnBrk="0" marL="34290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indent="-228600" latinLnBrk="0" marL="38862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marL="0">
              <a:lnSpc>
                <a:spcPct val="150000"/>
              </a:lnSpc>
              <a:spcBef>
                <a:spcPct val="0"/>
              </a:spcBef>
              <a:buNone/>
            </a:pPr>
            <a:r>
              <a:rPr altLang="en-US" lang="zh-CN" sz="1800"/>
              <a:t>详细描述：遇危及生命情况可立即停机撤离</a:t>
            </a:r>
            <a:endParaRPr altLang="en-US" lang="zh-CN" sz="180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val="0"/>
              </a:ext>
            </a:extLst>
          </a:blip>
          <a:stretch>
            <a:fillRect/>
          </a:stretch>
        </p:blipFill>
        <p:spPr>
          <a:xfrm>
            <a:off x="0" y="6096"/>
            <a:ext cx="12192000" cy="6851904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0" y="0"/>
            <a:ext cx="12192000" cy="1143000"/>
          </a:xfrm>
          <a:prstGeom prst="rect">
            <a:avLst/>
          </a:prstGeom>
          <a:solidFill>
            <a:srgbClr val="3F48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>
            <a:defPPr>
              <a:defRPr lang="zh-CN"/>
            </a:defPPr>
            <a:lvl1pPr algn="l" defTabSz="914400" eaLnBrk="1" hangingPunct="1" latinLnBrk="0" marL="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9pPr>
          </a:lstStyle>
          <a:p>
            <a:pPr algn="ctr" defTabSz="914400" eaLnBrk="1" fontAlgn="auto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altLang="en-US" b="0" baseline="0" cap="none" i="0" kern="1200" kumimoji="0" lang="zh-CN" noProof="0" normalizeH="0" spc="0" strike="noStrike" sz="1800" u="none">
              <a:ln>
                <a:noFill/>
              </a:ln>
              <a:solidFill>
                <a:prstClr val="white"/>
              </a:solidFill>
              <a:effectLst/>
              <a:uLnTx/>
              <a:uFillTx/>
              <a:latin charset="-122" panose="00000500000000000000" pitchFamily="2" typeface="印品黑体"/>
              <a:ea charset="-122" panose="00000500000000000000" pitchFamily="2" typeface="印品黑体"/>
              <a:cs typeface="+mn-cs"/>
              <a:sym charset="-122" panose="00000500000000000000" pitchFamily="2" typeface="印品黑体"/>
            </a:endParaRPr>
          </a:p>
        </p:txBody>
      </p:sp>
      <p:sp>
        <p:nvSpPr>
          <p:cNvPr id="13" name="文本框 89"/>
          <p:cNvSpPr txBox="1">
            <a:spLocks noChangeArrowheads="1"/>
          </p:cNvSpPr>
          <p:nvPr/>
        </p:nvSpPr>
        <p:spPr bwMode="auto">
          <a:xfrm>
            <a:off x="1575435" y="206375"/>
            <a:ext cx="10541000" cy="475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>
                <a:solidFill>
                  <a:srgbClr val="FFFFFF"/>
                </a:solidFill>
              </a14:hiddenFill>
            </a:ext>
            <a:ext uri="{91240B29-F687-4F45-9708-019B960494DF}">
              <a14:hiddenLine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defTabSz="914400" eaLnBrk="1" hangingPunct="1" latinLnBrk="0" marL="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1pPr>
            <a:lvl2pPr algn="l" defTabSz="914400" eaLnBrk="1" hangingPunct="1" indent="-285750" latinLnBrk="0" marL="74295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2pPr>
            <a:lvl3pPr algn="l" defTabSz="914400" eaLnBrk="1" hangingPunct="1" indent="-228600" latinLnBrk="0" marL="11430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3pPr>
            <a:lvl4pPr algn="l" defTabSz="914400" eaLnBrk="1" hangingPunct="1" indent="-228600" latinLnBrk="0" marL="16002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4pPr>
            <a:lvl5pPr algn="l" defTabSz="914400" eaLnBrk="1" hangingPunct="1" indent="-228600" latinLnBrk="0" marL="20574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5pPr>
            <a:lvl6pPr algn="l" defTabSz="914400" eaLnBrk="1" fontAlgn="base" hangingPunct="1" indent="-228600" latinLnBrk="0" marL="25146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6pPr>
            <a:lvl7pPr algn="l" defTabSz="914400" eaLnBrk="1" fontAlgn="base" hangingPunct="1" indent="-228600" latinLnBrk="0" marL="29718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7pPr>
            <a:lvl8pPr algn="l" defTabSz="914400" eaLnBrk="1" fontAlgn="base" hangingPunct="1" indent="-228600" latinLnBrk="0" marL="34290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8pPr>
            <a:lvl9pPr algn="l" defTabSz="914400" eaLnBrk="1" fontAlgn="base" hangingPunct="1" indent="-228600" latinLnBrk="0" marL="38862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9pPr>
          </a:lstStyle>
          <a:p>
            <a:pPr algn="l" defTabSz="914400" eaLnBrk="1" fontAlgn="auto" hangingPunct="1" indent="0" latinLnBrk="0" lvl="0" marL="0" marR="0" rtl="0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altLang="en-US" b="1" baseline="0" cap="none" i="0" kern="1200" kumimoji="0" lang="zh-CN" noProof="0" normalizeH="0" spc="0" strike="noStrike" sz="2800" u="none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charset="-122" panose="00000500000000000000" pitchFamily="2" typeface="印品黑体"/>
                <a:ea charset="-122" panose="00000500000000000000" pitchFamily="2" typeface="印品黑体"/>
                <a:cs typeface="+mn-cs"/>
                <a:sym charset="-122" panose="00000500000000000000" pitchFamily="2" typeface="印品黑体"/>
              </a:rPr>
              <a:t>一、煤矿从业人员主要权利 </a:t>
            </a:r>
            <a:endParaRPr altLang="en-US" b="1" baseline="0" cap="none" i="0" kern="1200" kumimoji="0" lang="zh-CN" noProof="0" normalizeH="0" spc="0" strike="noStrike" sz="2800" u="none">
              <a:ln>
                <a:noFill/>
              </a:ln>
              <a:solidFill>
                <a:prstClr val="white"/>
              </a:solidFill>
              <a:effectLst/>
              <a:uLnTx/>
              <a:uFillTx/>
              <a:latin charset="-122" panose="00000500000000000000" pitchFamily="2" typeface="印品黑体"/>
              <a:ea charset="-122" panose="00000500000000000000" pitchFamily="2" typeface="印品黑体"/>
              <a:cs typeface="+mn-cs"/>
              <a:sym charset="-122" panose="00000500000000000000" pitchFamily="2" typeface="印品黑体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498600" y="647700"/>
            <a:ext cx="10541000" cy="337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>
                <a:solidFill>
                  <a:srgbClr val="FFFFFF"/>
                </a:solidFill>
              </a14:hiddenFill>
            </a:ext>
            <a:ext uri="{91240B29-F687-4F45-9708-019B960494DF}">
              <a14:hiddenLine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defTabSz="914400" eaLnBrk="1" hangingPunct="1" latinLnBrk="0" marL="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altLang="en-US" b="0" baseline="0" i="0" kumimoji="0" lang="zh-CN" noProof="0" spc="130" sz="160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charset="0" typeface="印品黑体"/>
                <a:ea charset="-122" panose="00000500000000000000" pitchFamily="2" typeface="印品黑体"/>
                <a:cs typeface="+mn-cs"/>
                <a:sym charset="-122" panose="00000500000000000000" pitchFamily="2" typeface="印品黑体"/>
              </a:rPr>
              <a:t>3. 停止作业避险权</a:t>
            </a:r>
            <a:endParaRPr altLang="en-US" b="0" baseline="0" i="0" kumimoji="0" lang="zh-CN" noProof="0" spc="130" sz="1600">
              <a:ln>
                <a:noFill/>
              </a:ln>
              <a:solidFill>
                <a:prstClr val="white"/>
              </a:solidFill>
              <a:effectLst/>
              <a:uLnTx/>
              <a:uFillTx/>
              <a:latin charset="0" typeface="印品黑体"/>
              <a:ea charset="-122" panose="00000500000000000000" pitchFamily="2" typeface="印品黑体"/>
              <a:cs typeface="+mn-cs"/>
              <a:sym charset="-122" panose="00000500000000000000" pitchFamily="2" typeface="印品黑体"/>
            </a:endParaRPr>
          </a:p>
        </p:txBody>
      </p:sp>
      <p:cxnSp>
        <p:nvCxnSpPr>
          <p:cNvPr id="15" name="直接连接符 14"/>
          <p:cNvCxnSpPr/>
          <p:nvPr/>
        </p:nvCxnSpPr>
        <p:spPr>
          <a:xfrm flipH="1">
            <a:off x="1260585" y="144166"/>
            <a:ext cx="0" cy="836105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组合 15"/>
          <p:cNvGrpSpPr/>
          <p:nvPr/>
        </p:nvGrpSpPr>
        <p:grpSpPr>
          <a:xfrm>
            <a:off x="928150" y="1845463"/>
            <a:ext cx="9881919" cy="1588856"/>
            <a:chOff x="1055370" y="1905000"/>
            <a:chExt cx="9881919" cy="1588856"/>
          </a:xfrm>
        </p:grpSpPr>
        <p:pic>
          <p:nvPicPr>
            <p:cNvPr descr="630dfe8e-9d16-4851-96fb-a4aaccd24bd2" id="17" name="图片占位符 15" title="三我是文本|四我是长文本"/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3"/>
            <a:stretch>
              <a:fillRect/>
            </a:stretch>
          </p:blipFill>
          <p:spPr>
            <a:xfrm>
              <a:off x="1055370" y="2159000"/>
              <a:ext cx="1334856" cy="1334856"/>
            </a:xfrm>
            <a:custGeom>
              <a:gdLst>
                <a:gd fmla="*/ 0 w 1219200" name="connisteX0"/>
                <a:gd fmla="*/ 609600 h 1219200" name="connsiteY0"/>
                <a:gd fmla="*/ 609600 w 1219200" name="connisteX1"/>
                <a:gd fmla="*/ 0 h 1219200" name="connsiteY1"/>
                <a:gd fmla="*/ 609600 w 1219200" name="connisteX2"/>
                <a:gd fmla="*/ 0 h 1219200" name="connsiteY2"/>
                <a:gd fmla="*/ 1219200 w 1219200" name="connisteX3"/>
                <a:gd fmla="*/ 609600 h 1219200" name="connsiteY3"/>
                <a:gd fmla="*/ 1219200 w 1219200" name="connisteX4"/>
                <a:gd fmla="*/ 609600 h 1219200" name="connsiteY4"/>
                <a:gd fmla="*/ 609600 w 1219200" name="connisteX5"/>
                <a:gd fmla="*/ 1219200 h 1219200" name="connsiteY5"/>
                <a:gd fmla="*/ 609600 w 1219200" name="connisteX6"/>
                <a:gd fmla="*/ 1219200 h 1219200" name="connsiteY6"/>
                <a:gd fmla="*/ 0 w 1219200" name="connisteX7"/>
                <a:gd fmla="*/ 609600 h 1219200" name="connsiteY7"/>
                <a:gd fmla="*/ 0 w 1219200" name="connisteX8"/>
                <a:gd fmla="*/ 609600 h 1219200" name="connsiteY8"/>
              </a:gdLst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b="0" l="0" r="0" t="0"/>
              <a:pathLst>
                <a:path h="1219200" w="1219200">
                  <a:moveTo>
                    <a:pt x="0" y="609600"/>
                  </a:moveTo>
                  <a:cubicBezTo>
                    <a:pt x="0" y="272927"/>
                    <a:pt x="272927" y="0"/>
                    <a:pt x="609600" y="0"/>
                  </a:cubicBezTo>
                  <a:lnTo>
                    <a:pt x="609600" y="0"/>
                  </a:lnTo>
                  <a:cubicBezTo>
                    <a:pt x="946273" y="0"/>
                    <a:pt x="1219200" y="272927"/>
                    <a:pt x="1219200" y="609600"/>
                  </a:cubicBezTo>
                  <a:lnTo>
                    <a:pt x="1219200" y="609600"/>
                  </a:lnTo>
                  <a:cubicBezTo>
                    <a:pt x="1219200" y="946273"/>
                    <a:pt x="946273" y="1219200"/>
                    <a:pt x="609600" y="1219200"/>
                  </a:cubicBezTo>
                  <a:lnTo>
                    <a:pt x="609600" y="1219200"/>
                  </a:lnTo>
                  <a:cubicBezTo>
                    <a:pt x="272927" y="1219200"/>
                    <a:pt x="0" y="946273"/>
                    <a:pt x="0" y="609600"/>
                  </a:cubicBezTo>
                  <a:lnTo>
                    <a:pt x="0" y="609600"/>
                  </a:lnTo>
                  <a:close/>
                </a:path>
              </a:pathLst>
            </a:custGeom>
          </p:spPr>
        </p:pic>
        <p:sp>
          <p:nvSpPr>
            <p:cNvPr id="18" name="文本占位符 3"/>
            <p:cNvSpPr txBox="1"/>
            <p:nvPr>
              <p:custDataLst>
                <p:tags r:id="rId12"/>
              </p:custDataLst>
            </p:nvPr>
          </p:nvSpPr>
          <p:spPr>
            <a:xfrm>
              <a:off x="2473418" y="1905000"/>
              <a:ext cx="8463871" cy="406400"/>
            </a:xfrm>
            <a:prstGeom prst="rect">
              <a:avLst/>
            </a:prstGeom>
          </p:spPr>
          <p:txBody>
            <a:bodyPr/>
            <a:lstStyle>
              <a:defPPr>
                <a:defRPr lang="zh-CN"/>
              </a:defPPr>
              <a:lvl1pPr algn="l" defTabSz="914400" eaLnBrk="1" hangingPunct="1" indent="-228600" latinLnBrk="0" marL="228600" rtl="0">
                <a:lnSpc>
                  <a:spcPct val="90000"/>
                </a:lnSpc>
                <a:spcBef>
                  <a:spcPts val="1000"/>
                </a:spcBef>
                <a:buFont charset="0" pitchFamily="34" typeface="Arial"/>
                <a:buChar char="•"/>
                <a:defRPr kern="1200" sz="2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algn="l" defTabSz="914400" eaLnBrk="1" hangingPunct="1" indent="-228600" latinLnBrk="0" marL="6858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algn="l" defTabSz="914400" eaLnBrk="1" hangingPunct="1" indent="-228600" latinLnBrk="0" marL="11430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2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algn="l" defTabSz="914400" eaLnBrk="1" hangingPunct="1" indent="-228600" latinLnBrk="0" marL="16002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algn="l" defTabSz="914400" eaLnBrk="1" hangingPunct="1" indent="-228600" latinLnBrk="0" marL="20574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algn="l" defTabSz="914400" eaLnBrk="1" hangingPunct="1" indent="-228600" latinLnBrk="0" marL="25146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algn="l" defTabSz="914400" eaLnBrk="1" hangingPunct="1" indent="-228600" latinLnBrk="0" marL="29718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algn="l" defTabSz="914400" eaLnBrk="1" hangingPunct="1" indent="-228600" latinLnBrk="0" marL="34290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algn="l" defTabSz="914400" eaLnBrk="1" hangingPunct="1" indent="-228600" latinLnBrk="0" marL="38862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 defTabSz="914400" eaLnBrk="1" fontAlgn="auto" hangingPunct="1" indent="0" latinLnBrk="0" lvl="0" marL="0" marR="0" rtl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lrTx/>
                <a:buSzTx/>
                <a:buFont charset="0" pitchFamily="34" typeface="Arial"/>
                <a:buNone/>
                <a:defRPr/>
              </a:pPr>
              <a:r>
                <a:rPr altLang="en-US" b="1" baseline="0" cap="none" i="0" kern="1200" kumimoji="0" lang="zh-CN" noProof="0" normalizeH="0" spc="0" strike="noStrike" sz="2000" u="none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charset="-122" panose="020b0503020204020204" pitchFamily="34" typeface="微软雅黑"/>
                  <a:ea charset="-122" panose="020b0503020204020204" pitchFamily="34" typeface="微软雅黑"/>
                  <a:cs typeface="+mn-cs"/>
                </a:rPr>
                <a:t>遇危及生命情况可立即停机撤离</a:t>
              </a:r>
              <a:endParaRPr altLang="en-US" b="1" baseline="0" cap="none" i="0" kern="1200" kumimoji="0" lang="zh-CN" noProof="0" normalizeH="0" spc="0" strike="noStrike" sz="2000" u="none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charset="-122" panose="020b0503020204020204" pitchFamily="34" typeface="微软雅黑"/>
                <a:ea charset="-122" panose="020b0503020204020204" pitchFamily="34" typeface="微软雅黑"/>
                <a:cs typeface="+mn-cs"/>
              </a:endParaRPr>
            </a:p>
          </p:txBody>
        </p:sp>
      </p:grpSp>
      <p:sp>
        <p:nvSpPr>
          <p:cNvPr id="19" name="文本占位符 4"/>
          <p:cNvSpPr txBox="1"/>
          <p:nvPr>
            <p:custDataLst>
              <p:tags r:id="rId13"/>
            </p:custDataLst>
          </p:nvPr>
        </p:nvSpPr>
        <p:spPr>
          <a:xfrm>
            <a:off x="2346198" y="2222517"/>
            <a:ext cx="8463871" cy="1524000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algn="l" defTabSz="914400" eaLnBrk="1" hangingPunct="1" indent="-228600" latinLnBrk="0" marL="228600" rtl="0">
              <a:lnSpc>
                <a:spcPct val="90000"/>
              </a:lnSpc>
              <a:spcBef>
                <a:spcPts val="1000"/>
              </a:spcBef>
              <a:buFont charset="0" pitchFamily="34" typeface="Arial"/>
              <a:buChar char="•"/>
              <a:defRPr kern="1200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indent="-228600" latinLnBrk="0" marL="6858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indent="-228600" latinLnBrk="0" marL="11430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indent="-228600" latinLnBrk="0" marL="16002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indent="-228600" latinLnBrk="0" marL="20574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indent="-228600" latinLnBrk="0" marL="25146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indent="-228600" latinLnBrk="0" marL="29718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indent="-228600" latinLnBrk="0" marL="34290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indent="-228600" latinLnBrk="0" marL="38862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4400" eaLnBrk="1" fontAlgn="auto" hangingPunct="1" indent="0" latinLnBrk="0" lvl="0" marL="0" marR="0" rtl="0">
              <a:lnSpc>
                <a:spcPct val="15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charset="0" pitchFamily="34" typeface="Arial"/>
              <a:buNone/>
              <a:defRPr/>
            </a:pPr>
            <a:r>
              <a:rPr altLang="en-US" b="0" baseline="0" cap="none" i="0" kern="1200" kumimoji="0" lang="zh-CN" noProof="0" normalizeH="0" spc="0" strike="noStrike" sz="1800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charset="-122" panose="020b0503020204020204" pitchFamily="34" typeface="微软雅黑"/>
                <a:ea charset="-122" panose="020b0503020204020204" pitchFamily="34" typeface="微软雅黑"/>
                <a:cs charset="-122" panose="020b0503020204020204" pitchFamily="34" typeface="微软雅黑"/>
              </a:rPr>
              <a:t>出现顶板冒顶预兆、煤壁异常裂隙、采煤机齿轮卡死、喷雾失效或瓦斯读数异常等危及生命的征兆时，应立即执行紧急停机、人员迅速撤离至安全地点并清点人数；随后上报调度与安全管理部门，封控现场、排险复核。企业不得以停产为由扣减工资。</a:t>
            </a:r>
            <a:endParaRPr altLang="en-US" b="0" baseline="0" cap="none" i="0" kern="1200" kumimoji="0" lang="zh-CN" noProof="0" normalizeH="0" spc="0" strike="noStrike" sz="1800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charset="-122" panose="020b0503020204020204" pitchFamily="34" typeface="微软雅黑"/>
              <a:ea charset="-122" panose="020b0503020204020204" pitchFamily="34" typeface="微软雅黑"/>
              <a:cs charset="-122" panose="020b0503020204020204" pitchFamily="34" typeface="微软雅黑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928150" y="3987301"/>
            <a:ext cx="10917648" cy="1377418"/>
            <a:chOff x="1055370" y="4046838"/>
            <a:chExt cx="10917648" cy="1377418"/>
          </a:xfrm>
        </p:grpSpPr>
        <p:pic>
          <p:nvPicPr>
            <p:cNvPr descr="4cb9a045-eb2b-47fe-b4f2-d1d7a03c1b67" id="21" name="图片占位符 16" title="五我是文本|六我是长文本"/>
            <p:cNvPicPr>
              <a:picLocks noChangeAspect="1"/>
            </p:cNvPicPr>
            <p:nvPr>
              <p:custDataLst>
                <p:tags r:id="rId14"/>
              </p:custDataLst>
            </p:nvPr>
          </p:nvPicPr>
          <p:blipFill>
            <a:blip r:embed="rId3"/>
            <a:stretch>
              <a:fillRect/>
            </a:stretch>
          </p:blipFill>
          <p:spPr>
            <a:xfrm>
              <a:off x="1055370" y="4089400"/>
              <a:ext cx="1334856" cy="1334856"/>
            </a:xfrm>
            <a:custGeom>
              <a:gdLst>
                <a:gd fmla="*/ 0 w 1219200" name="connisteX0"/>
                <a:gd fmla="*/ 609600 h 1219200" name="connsiteY0"/>
                <a:gd fmla="*/ 609600 w 1219200" name="connisteX1"/>
                <a:gd fmla="*/ 0 h 1219200" name="connsiteY1"/>
                <a:gd fmla="*/ 609600 w 1219200" name="connisteX2"/>
                <a:gd fmla="*/ 0 h 1219200" name="connsiteY2"/>
                <a:gd fmla="*/ 1219200 w 1219200" name="connisteX3"/>
                <a:gd fmla="*/ 609600 h 1219200" name="connsiteY3"/>
                <a:gd fmla="*/ 1219200 w 1219200" name="connisteX4"/>
                <a:gd fmla="*/ 609600 h 1219200" name="connsiteY4"/>
                <a:gd fmla="*/ 609600 w 1219200" name="connisteX5"/>
                <a:gd fmla="*/ 1219200 h 1219200" name="connsiteY5"/>
                <a:gd fmla="*/ 609600 w 1219200" name="connisteX6"/>
                <a:gd fmla="*/ 1219200 h 1219200" name="connsiteY6"/>
                <a:gd fmla="*/ 0 w 1219200" name="connisteX7"/>
                <a:gd fmla="*/ 609600 h 1219200" name="connsiteY7"/>
                <a:gd fmla="*/ 0 w 1219200" name="connisteX8"/>
                <a:gd fmla="*/ 609600 h 1219200" name="connsiteY8"/>
              </a:gdLst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b="0" l="0" r="0" t="0"/>
              <a:pathLst>
                <a:path h="1219200" w="1219200">
                  <a:moveTo>
                    <a:pt x="0" y="609600"/>
                  </a:moveTo>
                  <a:cubicBezTo>
                    <a:pt x="0" y="272927"/>
                    <a:pt x="272927" y="0"/>
                    <a:pt x="609600" y="0"/>
                  </a:cubicBezTo>
                  <a:lnTo>
                    <a:pt x="609600" y="0"/>
                  </a:lnTo>
                  <a:cubicBezTo>
                    <a:pt x="946273" y="0"/>
                    <a:pt x="1219200" y="272927"/>
                    <a:pt x="1219200" y="609600"/>
                  </a:cubicBezTo>
                  <a:lnTo>
                    <a:pt x="1219200" y="609600"/>
                  </a:lnTo>
                  <a:cubicBezTo>
                    <a:pt x="1219200" y="946273"/>
                    <a:pt x="946273" y="1219200"/>
                    <a:pt x="609600" y="1219200"/>
                  </a:cubicBezTo>
                  <a:lnTo>
                    <a:pt x="609600" y="1219200"/>
                  </a:lnTo>
                  <a:cubicBezTo>
                    <a:pt x="272927" y="1219200"/>
                    <a:pt x="0" y="946273"/>
                    <a:pt x="0" y="609600"/>
                  </a:cubicBezTo>
                  <a:lnTo>
                    <a:pt x="0" y="609600"/>
                  </a:lnTo>
                  <a:close/>
                </a:path>
              </a:pathLst>
            </a:custGeom>
          </p:spPr>
        </p:pic>
        <p:sp>
          <p:nvSpPr>
            <p:cNvPr id="22" name="文本占位符 6"/>
            <p:cNvSpPr txBox="1"/>
            <p:nvPr>
              <p:custDataLst>
                <p:tags r:id="rId15"/>
              </p:custDataLst>
            </p:nvPr>
          </p:nvSpPr>
          <p:spPr>
            <a:xfrm>
              <a:off x="2473418" y="4046838"/>
              <a:ext cx="9499600" cy="406400"/>
            </a:xfrm>
            <a:prstGeom prst="rect">
              <a:avLst/>
            </a:prstGeom>
          </p:spPr>
          <p:txBody>
            <a:bodyPr/>
            <a:lstStyle>
              <a:defPPr>
                <a:defRPr lang="zh-CN"/>
              </a:defPPr>
              <a:lvl1pPr algn="l" defTabSz="914400" eaLnBrk="1" hangingPunct="1" indent="-228600" latinLnBrk="0" marL="228600" rtl="0">
                <a:lnSpc>
                  <a:spcPct val="90000"/>
                </a:lnSpc>
                <a:spcBef>
                  <a:spcPts val="1000"/>
                </a:spcBef>
                <a:buFont charset="0" pitchFamily="34" typeface="Arial"/>
                <a:buChar char="•"/>
                <a:defRPr kern="1200" sz="2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algn="l" defTabSz="914400" eaLnBrk="1" hangingPunct="1" indent="-228600" latinLnBrk="0" marL="6858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algn="l" defTabSz="914400" eaLnBrk="1" hangingPunct="1" indent="-228600" latinLnBrk="0" marL="11430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2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algn="l" defTabSz="914400" eaLnBrk="1" hangingPunct="1" indent="-228600" latinLnBrk="0" marL="16002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algn="l" defTabSz="914400" eaLnBrk="1" hangingPunct="1" indent="-228600" latinLnBrk="0" marL="20574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algn="l" defTabSz="914400" eaLnBrk="1" hangingPunct="1" indent="-228600" latinLnBrk="0" marL="25146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algn="l" defTabSz="914400" eaLnBrk="1" hangingPunct="1" indent="-228600" latinLnBrk="0" marL="29718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algn="l" defTabSz="914400" eaLnBrk="1" hangingPunct="1" indent="-228600" latinLnBrk="0" marL="34290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algn="l" defTabSz="914400" eaLnBrk="1" hangingPunct="1" indent="-228600" latinLnBrk="0" marL="38862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 defTabSz="914400" eaLnBrk="1" fontAlgn="auto" hangingPunct="1" indent="0" latinLnBrk="0" lvl="0" marL="0" marR="0" rtl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lrTx/>
                <a:buSzTx/>
                <a:buFont charset="0" pitchFamily="34" typeface="Arial"/>
                <a:buNone/>
                <a:defRPr/>
              </a:pPr>
              <a:r>
                <a:rPr altLang="en-US" b="1" baseline="0" cap="none" i="0" kern="1200" kumimoji="0" lang="zh-CN" noProof="0" normalizeH="0" spc="0" strike="noStrike" sz="2000" u="none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charset="-122" panose="020b0503020204020204" pitchFamily="34" typeface="微软雅黑"/>
                  <a:ea charset="-122" panose="020b0503020204020204" pitchFamily="34" typeface="微软雅黑"/>
                  <a:cs typeface="+mn-cs"/>
                </a:rPr>
                <a:t>生命优先，先避险再处置</a:t>
              </a:r>
              <a:endParaRPr altLang="en-US" b="1" baseline="0" cap="none" i="0" kern="1200" kumimoji="0" lang="zh-CN" noProof="0" normalizeH="0" spc="0" strike="noStrike" sz="2000" u="none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charset="-122" panose="020b0503020204020204" pitchFamily="34" typeface="微软雅黑"/>
                <a:ea charset="-122" panose="020b0503020204020204" pitchFamily="34" typeface="微软雅黑"/>
                <a:cs typeface="+mn-cs"/>
              </a:endParaRPr>
            </a:p>
          </p:txBody>
        </p:sp>
      </p:grpSp>
      <p:sp>
        <p:nvSpPr>
          <p:cNvPr id="23" name="文本占位符 7"/>
          <p:cNvSpPr txBox="1"/>
          <p:nvPr>
            <p:custDataLst>
              <p:tags r:id="rId16"/>
            </p:custDataLst>
          </p:nvPr>
        </p:nvSpPr>
        <p:spPr>
          <a:xfrm>
            <a:off x="2315125" y="4337083"/>
            <a:ext cx="8526015" cy="1524000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algn="l" defTabSz="914400" eaLnBrk="1" hangingPunct="1" indent="-228600" latinLnBrk="0" marL="228600" rtl="0">
              <a:lnSpc>
                <a:spcPct val="90000"/>
              </a:lnSpc>
              <a:spcBef>
                <a:spcPts val="1000"/>
              </a:spcBef>
              <a:buFont charset="0" pitchFamily="34" typeface="Arial"/>
              <a:buChar char="•"/>
              <a:defRPr kern="1200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indent="-228600" latinLnBrk="0" marL="6858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indent="-228600" latinLnBrk="0" marL="11430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indent="-228600" latinLnBrk="0" marL="16002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indent="-228600" latinLnBrk="0" marL="20574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indent="-228600" latinLnBrk="0" marL="25146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indent="-228600" latinLnBrk="0" marL="29718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indent="-228600" latinLnBrk="0" marL="34290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indent="-228600" latinLnBrk="0" marL="38862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4400" eaLnBrk="1" fontAlgn="auto" hangingPunct="1" indent="0" latinLnBrk="0" lvl="0" marL="0" marR="0" rtl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charset="0" pitchFamily="34" typeface="Arial"/>
              <a:buNone/>
              <a:defRPr/>
            </a:pPr>
            <a:r>
              <a:rPr altLang="en-US" b="0" baseline="0" cap="none" i="0" kern="1200" kumimoji="0" lang="zh-CN" noProof="0" normalizeH="0" spc="0" strike="noStrike" sz="1800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charset="-122" panose="020b0503020204020204" pitchFamily="34" typeface="微软雅黑"/>
                <a:ea charset="-122" panose="020b0503020204020204" pitchFamily="34" typeface="微软雅黑"/>
                <a:cs charset="-122" panose="020b0503020204020204" pitchFamily="34" typeface="微软雅黑"/>
              </a:rPr>
              <a:t>任何情况下以人员生命安全为先，不得因等待上级指令而延误撤离；避险后由专业人员评估风险源并制定处置方案，必要时实施通风、加固、停送电等措施。司机应配合记录事件经过与监测数据，为后续事故分析与改进提供依据。</a:t>
            </a:r>
            <a:endParaRPr altLang="en-US" b="0" baseline="0" cap="none" i="0" kern="1200" kumimoji="0" lang="zh-CN" noProof="0" normalizeH="0" spc="0" strike="noStrike" sz="1800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charset="-122" panose="020b0503020204020204" pitchFamily="34" typeface="微软雅黑"/>
              <a:ea charset="-122" panose="020b0503020204020204" pitchFamily="34" typeface="微软雅黑"/>
              <a:cs charset="-122" panose="020b0503020204020204" pitchFamily="34" typeface="微软雅黑"/>
            </a:endParaRPr>
          </a:p>
        </p:txBody>
      </p:sp>
      <p:pic>
        <p:nvPicPr>
          <p:cNvPr descr="警告" id="24" name="图形 23"/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370071" y="274471"/>
            <a:ext cx="705800" cy="7058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 nodeType="clickPar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dur="500" id="7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8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1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1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fill="hold" grpId="0" id="12" nodeType="after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dur="500" id="14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5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fill="hold" id="16" nodeType="afterEffect" presetClass="entr" presetID="2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dur="500" id="18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9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fill="hold" grpId="0" id="20" nodeType="after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dur="500" id="22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23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fill="hold" grpId="0" id="24" nodeType="afterEffect" presetClass="entr" presetID="41" presetSubtype="0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dur="1" fill="hold" id="2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500" fill="hold" id="26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27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28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29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>
                                        <p:cTn dur="500" id="30" tmFilter="0,0; .5, 1; 1, 1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31" nodeType="clickPar">
                      <p:stCondLst>
                        <p:cond delay="indefinite"/>
                      </p:stCondLst>
                      <p:childTnLst>
                        <p:par>
                          <p:cTn fill="hold" id="32">
                            <p:stCondLst>
                              <p:cond delay="0"/>
                            </p:stCondLst>
                            <p:childTnLst>
                              <p:par>
                                <p:cTn fill="hold" id="33" nodeType="click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dur="500" id="35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36" nodeType="clickPar">
                      <p:stCondLst>
                        <p:cond delay="indefinite"/>
                      </p:stCondLst>
                      <p:childTnLst>
                        <p:par>
                          <p:cTn fill="hold" id="37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38" nodeType="click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dur="500" id="4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41" nodeType="clickPar">
                      <p:stCondLst>
                        <p:cond delay="indefinite"/>
                      </p:stCondLst>
                      <p:childTnLst>
                        <p:par>
                          <p:cTn fill="hold" id="42">
                            <p:stCondLst>
                              <p:cond delay="0"/>
                            </p:stCondLst>
                            <p:childTnLst>
                              <p:par>
                                <p:cTn fill="hold" id="43" nodeType="click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dur="500" id="45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46" nodeType="clickPar">
                      <p:stCondLst>
                        <p:cond delay="indefinite"/>
                      </p:stCondLst>
                      <p:childTnLst>
                        <p:par>
                          <p:cTn fill="hold" id="47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48" nodeType="click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dur="500" id="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8"/>
      <p:bldP animBg="1" grpId="0" spid="12"/>
      <p:bldP grpId="0" spid="13"/>
      <p:bldP grpId="0" spid="14"/>
      <p:bldP grpId="0" spid="19"/>
      <p:bldP grpId="0" spid="23"/>
    </p:bldLst>
  </p:timing>
</p:sld>
</file>

<file path=ppt/slides/slide6.xml><?xml version="1.0" encoding="utf-8"?>
<p:sld xmlns:p="http://schemas.openxmlformats.org/presentationml/2006/main" xmlns:a="http://schemas.openxmlformats.org/drawingml/2006/main" xmlns:a14="http://schemas.microsoft.com/office/drawing/2010/main" xmlns:m="http://schemas.openxmlformats.org/officeDocument/2006/math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r="http://schemas.openxmlformats.org/officeDocument/2006/relationships" xmlns:w="http://schemas.openxmlformats.org/wordprocessingml/2006/main" xmlns:wp="http://schemas.openxmlformats.org/drawingml/2006/wordprocessingDrawing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文本框 1"/>
          <p:cNvSpPr txBox="1"/>
          <p:nvPr/>
        </p:nvSpPr>
        <p:spPr>
          <a:xfrm>
            <a:off x="1055370" y="1130935"/>
            <a:ext cx="8798560" cy="584775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>
            <a:defPPr>
              <a:defRPr lang="zh-CN"/>
            </a:defPPr>
            <a:lvl1pPr algn="l" defTabSz="914400" eaLnBrk="1" hangingPunct="1" latinLnBrk="0" marL="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altLang="zh-CN" lang="en-US" sz="3200">
                <a:solidFill>
                  <a:srgbClr val="17456C"/>
                </a:solidFill>
                <a:latin charset="-122" panose="02010600030101010101" typeface="庞门正道标题体"/>
                <a:ea charset="-122" panose="02010600030101010101" typeface="庞门正道标题体"/>
              </a:rPr>
              <a:t>1.</a:t>
            </a:r>
            <a:r>
              <a:rPr altLang="en-US" lang="zh-CN" sz="3200">
                <a:solidFill>
                  <a:srgbClr val="17456C"/>
                </a:solidFill>
                <a:latin charset="-122" panose="02010600030101010101" typeface="庞门正道标题体"/>
                <a:ea charset="-122" panose="02010600030101010101" typeface="庞门正道标题体"/>
              </a:rPr>
              <a:t>“安全第一”：优先保障生命安全</a:t>
            </a:r>
            <a:endParaRPr altLang="en-US" lang="zh-CN" sz="3200">
              <a:solidFill>
                <a:srgbClr val="17456C"/>
              </a:solidFill>
              <a:latin charset="-122" panose="02010600030101010101" typeface="庞门正道标题体"/>
              <a:ea charset="-122" panose="02010600030101010101" typeface="庞门正道标题体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val="0"/>
              </a:ext>
            </a:extLst>
          </a:blip>
          <a:stretch>
            <a:fillRect/>
          </a:stretch>
        </p:blipFill>
        <p:spPr>
          <a:xfrm>
            <a:off x="0" y="-254"/>
            <a:ext cx="12192000" cy="6851904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0" y="0"/>
            <a:ext cx="12192000" cy="1143000"/>
          </a:xfrm>
          <a:prstGeom prst="rect">
            <a:avLst/>
          </a:prstGeom>
          <a:solidFill>
            <a:srgbClr val="3F48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>
            <a:defPPr>
              <a:defRPr lang="zh-CN"/>
            </a:defPPr>
            <a:lvl1pPr algn="l" defTabSz="914400" eaLnBrk="1" hangingPunct="1" latinLnBrk="0" marL="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9pPr>
          </a:lstStyle>
          <a:p>
            <a:pPr algn="ctr" defTabSz="914400" eaLnBrk="1" fontAlgn="auto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altLang="en-US" b="0" baseline="0" cap="none" i="0" kern="1200" kumimoji="0" lang="zh-CN" noProof="0" normalizeH="0" spc="0" strike="noStrike" sz="1800" u="none">
              <a:ln>
                <a:noFill/>
              </a:ln>
              <a:solidFill>
                <a:prstClr val="white"/>
              </a:solidFill>
              <a:effectLst/>
              <a:uLnTx/>
              <a:uFillTx/>
              <a:latin charset="-122" panose="00000500000000000000" pitchFamily="2" typeface="印品黑体"/>
              <a:ea charset="-122" panose="00000500000000000000" pitchFamily="2" typeface="印品黑体"/>
              <a:cs typeface="+mn-cs"/>
              <a:sym charset="-122" panose="00000500000000000000" pitchFamily="2" typeface="印品黑体"/>
            </a:endParaRPr>
          </a:p>
        </p:txBody>
      </p:sp>
      <p:sp>
        <p:nvSpPr>
          <p:cNvPr id="13" name="文本框 89"/>
          <p:cNvSpPr txBox="1">
            <a:spLocks noChangeArrowheads="1"/>
          </p:cNvSpPr>
          <p:nvPr/>
        </p:nvSpPr>
        <p:spPr bwMode="auto">
          <a:xfrm>
            <a:off x="1486535" y="206375"/>
            <a:ext cx="10630535" cy="475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>
                <a:solidFill>
                  <a:srgbClr val="FFFFFF"/>
                </a:solidFill>
              </a14:hiddenFill>
            </a:ext>
            <a:ext uri="{91240B29-F687-4F45-9708-019B960494DF}">
              <a14:hiddenLine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defTabSz="914400" eaLnBrk="1" hangingPunct="1" latinLnBrk="0" marL="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1pPr>
            <a:lvl2pPr algn="l" defTabSz="914400" eaLnBrk="1" hangingPunct="1" indent="-285750" latinLnBrk="0" marL="74295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2pPr>
            <a:lvl3pPr algn="l" defTabSz="914400" eaLnBrk="1" hangingPunct="1" indent="-228600" latinLnBrk="0" marL="11430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3pPr>
            <a:lvl4pPr algn="l" defTabSz="914400" eaLnBrk="1" hangingPunct="1" indent="-228600" latinLnBrk="0" marL="16002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4pPr>
            <a:lvl5pPr algn="l" defTabSz="914400" eaLnBrk="1" hangingPunct="1" indent="-228600" latinLnBrk="0" marL="20574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5pPr>
            <a:lvl6pPr algn="l" defTabSz="914400" eaLnBrk="1" fontAlgn="base" hangingPunct="1" indent="-228600" latinLnBrk="0" marL="25146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6pPr>
            <a:lvl7pPr algn="l" defTabSz="914400" eaLnBrk="1" fontAlgn="base" hangingPunct="1" indent="-228600" latinLnBrk="0" marL="29718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7pPr>
            <a:lvl8pPr algn="l" defTabSz="914400" eaLnBrk="1" fontAlgn="base" hangingPunct="1" indent="-228600" latinLnBrk="0" marL="34290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8pPr>
            <a:lvl9pPr algn="l" defTabSz="914400" eaLnBrk="1" fontAlgn="base" hangingPunct="1" indent="-228600" latinLnBrk="0" marL="38862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9pPr>
          </a:lstStyle>
          <a:p>
            <a:pPr algn="l" defTabSz="914400" eaLnBrk="1" fontAlgn="auto" hangingPunct="1" indent="0" latinLnBrk="0" lvl="0" marL="0" marR="0" rtl="0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altLang="en-US" b="1" baseline="0" cap="none" i="0" kern="1200" kumimoji="0" lang="zh-CN" noProof="0" normalizeH="0" spc="0" strike="noStrike" sz="2800" u="none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charset="-122" panose="00000500000000000000" pitchFamily="2" typeface="印品黑体"/>
                <a:ea charset="-122" panose="00000500000000000000" pitchFamily="2" typeface="印品黑体"/>
                <a:cs typeface="+mn-cs"/>
                <a:sym charset="-122" panose="00000500000000000000" pitchFamily="2" typeface="印品黑体"/>
              </a:rPr>
              <a:t>一、煤矿从业人员主要权利 </a:t>
            </a:r>
            <a:endParaRPr altLang="en-US" b="1" baseline="0" cap="none" i="0" kern="1200" kumimoji="0" lang="zh-CN" noProof="0" normalizeH="0" spc="0" strike="noStrike" sz="2800" u="none">
              <a:ln>
                <a:noFill/>
              </a:ln>
              <a:solidFill>
                <a:prstClr val="white"/>
              </a:solidFill>
              <a:effectLst/>
              <a:uLnTx/>
              <a:uFillTx/>
              <a:latin charset="-122" panose="00000500000000000000" pitchFamily="2" typeface="印品黑体"/>
              <a:ea charset="-122" panose="00000500000000000000" pitchFamily="2" typeface="印品黑体"/>
              <a:cs typeface="+mn-cs"/>
              <a:sym charset="-122" panose="00000500000000000000" pitchFamily="2" typeface="印品黑体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498600" y="647700"/>
            <a:ext cx="10621645" cy="3327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>
                <a:solidFill>
                  <a:srgbClr val="FFFFFF"/>
                </a:solidFill>
              </a14:hiddenFill>
            </a:ext>
            <a:ext uri="{91240B29-F687-4F45-9708-019B960494DF}">
              <a14:hiddenLine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>
            <a:defPPr>
              <a:defRPr lang="zh-CN"/>
            </a:defPPr>
            <a:lvl1pPr algn="l" defTabSz="914400" eaLnBrk="1" hangingPunct="1" latinLnBrk="0" marL="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altLang="en-US" b="0" baseline="0" i="0" kumimoji="0" lang="zh-CN" noProof="0" spc="130" sz="160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charset="0" typeface="印品黑体"/>
                <a:ea charset="-122" panose="00000500000000000000" pitchFamily="2" typeface="印品黑体"/>
                <a:cs typeface="+mn-cs"/>
                <a:sym charset="-122" panose="00000500000000000000" pitchFamily="2" typeface="印品黑体"/>
              </a:rPr>
              <a:t>4. 工伤保险与民事赔偿权</a:t>
            </a:r>
            <a:endParaRPr altLang="en-US" b="0" baseline="0" i="0" kumimoji="0" lang="zh-CN" noProof="0" spc="130" sz="1600">
              <a:ln>
                <a:noFill/>
              </a:ln>
              <a:solidFill>
                <a:prstClr val="white"/>
              </a:solidFill>
              <a:effectLst/>
              <a:uLnTx/>
              <a:uFillTx/>
              <a:latin charset="0" typeface="印品黑体"/>
              <a:ea charset="-122" panose="00000500000000000000" pitchFamily="2" typeface="印品黑体"/>
              <a:cs typeface="+mn-cs"/>
              <a:sym charset="-122" panose="00000500000000000000" pitchFamily="2" typeface="印品黑体"/>
            </a:endParaRP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altLang="en-US" b="0" baseline="0" i="0" kumimoji="0" lang="zh-CN" noProof="0" spc="130" sz="1600">
              <a:ln>
                <a:noFill/>
              </a:ln>
              <a:solidFill>
                <a:prstClr val="white"/>
              </a:solidFill>
              <a:effectLst/>
              <a:uLnTx/>
              <a:uFillTx/>
              <a:latin charset="0" typeface="印品黑体"/>
              <a:ea charset="-122" panose="00000500000000000000" pitchFamily="2" typeface="印品黑体"/>
              <a:cs typeface="+mn-cs"/>
              <a:sym charset="-122" panose="00000500000000000000" pitchFamily="2" typeface="印品黑体"/>
            </a:endParaRPr>
          </a:p>
        </p:txBody>
      </p:sp>
      <p:cxnSp>
        <p:nvCxnSpPr>
          <p:cNvPr id="15" name="直接连接符 14"/>
          <p:cNvCxnSpPr/>
          <p:nvPr/>
        </p:nvCxnSpPr>
        <p:spPr>
          <a:xfrm flipH="1">
            <a:off x="1260585" y="144166"/>
            <a:ext cx="0" cy="836105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descr="警告" id="24" name="图形 23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0071" y="274471"/>
            <a:ext cx="705800" cy="705800"/>
          </a:xfrm>
          <a:prstGeom prst="rect">
            <a:avLst/>
          </a:prstGeom>
        </p:spPr>
      </p:pic>
      <p:grpSp>
        <p:nvGrpSpPr>
          <p:cNvPr id="25" name="组合 24"/>
          <p:cNvGrpSpPr/>
          <p:nvPr/>
        </p:nvGrpSpPr>
        <p:grpSpPr>
          <a:xfrm>
            <a:off x="3295650" y="1536700"/>
            <a:ext cx="6324600" cy="4572000"/>
            <a:chOff x="960" y="2640"/>
            <a:chExt cx="9960" cy="7200"/>
          </a:xfrm>
        </p:grpSpPr>
      </p:grpSp>
      <p:grpSp>
        <p:nvGrpSpPr>
          <p:cNvPr id="32" name="组合 31"/>
          <p:cNvGrpSpPr/>
          <p:nvPr/>
        </p:nvGrpSpPr>
        <p:grpSpPr>
          <a:xfrm>
            <a:off x="607060" y="1824990"/>
            <a:ext cx="11049000" cy="1920875"/>
            <a:chOff x="956" y="2874"/>
            <a:chExt cx="17400" cy="3025"/>
          </a:xfrm>
        </p:grpSpPr>
        <p:sp>
          <p:nvSpPr>
            <p:cNvPr id="22" name="圆角矩形 21"/>
            <p:cNvSpPr/>
            <p:nvPr/>
          </p:nvSpPr>
          <p:spPr>
            <a:xfrm>
              <a:off x="956" y="2874"/>
              <a:ext cx="17400" cy="3025"/>
            </a:xfrm>
            <a:prstGeom prst="roundRect">
              <a:avLst/>
            </a:prstGeom>
            <a:solidFill>
              <a:srgbClr val="E4E4E4"/>
            </a:solidFill>
            <a:ln>
              <a:solidFill>
                <a:srgbClr val="3F48CC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anchor="ctr" rtlCol="0"/>
            <a:lstStyle>
              <a:defPPr>
                <a:defRPr lang="zh-CN"/>
              </a:defPPr>
              <a:lvl1pPr algn="l" defTabSz="914400" eaLnBrk="1" hangingPunct="1" latinLnBrk="0" marL="0" rtl="0">
                <a:defRPr kern="1200" sz="18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1pPr>
              <a:lvl2pPr algn="l" defTabSz="914400" eaLnBrk="1" hangingPunct="1" latinLnBrk="0" marL="457200" rtl="0">
                <a:defRPr kern="1200" sz="18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2pPr>
              <a:lvl3pPr algn="l" defTabSz="914400" eaLnBrk="1" hangingPunct="1" latinLnBrk="0" marL="914400" rtl="0">
                <a:defRPr kern="1200" sz="18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3pPr>
              <a:lvl4pPr algn="l" defTabSz="914400" eaLnBrk="1" hangingPunct="1" latinLnBrk="0" marL="1371600" rtl="0">
                <a:defRPr kern="1200" sz="18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4pPr>
              <a:lvl5pPr algn="l" defTabSz="914400" eaLnBrk="1" hangingPunct="1" latinLnBrk="0" marL="1828800" rtl="0">
                <a:defRPr kern="1200" sz="18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5pPr>
              <a:lvl6pPr algn="l" defTabSz="914400" eaLnBrk="1" hangingPunct="1" latinLnBrk="0" marL="2286000" rtl="0">
                <a:defRPr kern="1200" sz="18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6pPr>
              <a:lvl7pPr algn="l" defTabSz="914400" eaLnBrk="1" hangingPunct="1" latinLnBrk="0" marL="2743200" rtl="0">
                <a:defRPr kern="1200" sz="18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7pPr>
              <a:lvl8pPr algn="l" defTabSz="914400" eaLnBrk="1" hangingPunct="1" latinLnBrk="0" marL="3200400" rtl="0">
                <a:defRPr kern="1200" sz="18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8pPr>
              <a:lvl9pPr algn="l" defTabSz="914400" eaLnBrk="1" hangingPunct="1" latinLnBrk="0" marL="3657600" rtl="0">
                <a:defRPr kern="1200" sz="18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9pPr>
            </a:lstStyle>
            <a:p>
              <a:pPr algn="ctr"/>
              <a:endParaRPr altLang="en-US" lang="zh-CN"/>
            </a:p>
          </p:txBody>
        </p:sp>
        <p:sp>
          <p:nvSpPr>
            <p:cNvPr id="27" name="文本占位符 4"/>
            <p:cNvSpPr>
              <a:spLocks noGrp="1"/>
            </p:cNvSpPr>
            <p:nvPr>
              <p:custDataLst>
                <p:tags r:id="rId6"/>
              </p:custDataLst>
            </p:nvPr>
          </p:nvSpPr>
          <p:spPr>
            <a:xfrm>
              <a:off x="5019" y="3528"/>
              <a:ext cx="13105" cy="640"/>
            </a:xfrm>
            <a:prstGeom prst="rect">
              <a:avLst/>
            </a:prstGeom>
            <a:noFill/>
          </p:spPr>
          <p:txBody>
            <a:bodyPr anchor="t" bIns="0" lIns="0" rIns="0" rtlCol="0" tIns="0" vert="horz"/>
            <a:lstStyle>
              <a:defPPr>
                <a:defRPr lang="zh-CN"/>
              </a:defPPr>
              <a:lvl1pPr algn="l" defTabSz="914400" eaLnBrk="1" hangingPunct="1" indent="0" latinLnBrk="0" marL="0" rtl="0">
                <a:lnSpc>
                  <a:spcPct val="111000"/>
                </a:lnSpc>
                <a:spcBef>
                  <a:spcPct val="0"/>
                </a:spcBef>
                <a:spcAft>
                  <a:spcPct val="0"/>
                </a:spcAft>
                <a:buFont charset="0" pitchFamily="34" typeface="Arial"/>
                <a:buNone/>
                <a:defRPr b="0" kern="1200" spc="0" sz="24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1pPr>
              <a:lvl2pPr algn="l" defTabSz="914400" eaLnBrk="1" hangingPunct="1" indent="0" latinLnBrk="0" marL="685800" rtl="0">
                <a:lnSpc>
                  <a:spcPct val="13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pc="0" sz="20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2pPr>
              <a:lvl3pPr algn="l" defTabSz="914400" eaLnBrk="1" hangingPunct="1" indent="0" latinLnBrk="0" marL="1143000" rtl="0">
                <a:lnSpc>
                  <a:spcPct val="13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pc="0" sz="18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3pPr>
              <a:lvl4pPr algn="l" defTabSz="914400" eaLnBrk="1" hangingPunct="1" indent="0" latinLnBrk="0" marL="1600200" rtl="0">
                <a:lnSpc>
                  <a:spcPct val="13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pc="0" sz="18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4pPr>
              <a:lvl5pPr algn="l" defTabSz="914400" eaLnBrk="1" hangingPunct="1" indent="0" latinLnBrk="0" marL="2057400" rtl="0">
                <a:lnSpc>
                  <a:spcPct val="13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pc="0" sz="18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5pPr>
              <a:lvl6pPr algn="l" defTabSz="914400" eaLnBrk="1" hangingPunct="1" indent="-228600" latinLnBrk="0" marL="25146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algn="l" defTabSz="914400" eaLnBrk="1" hangingPunct="1" indent="-228600" latinLnBrk="0" marL="29718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algn="l" defTabSz="914400" eaLnBrk="1" hangingPunct="1" indent="-228600" latinLnBrk="0" marL="34290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algn="l" defTabSz="914400" eaLnBrk="1" hangingPunct="1" indent="-228600" latinLnBrk="0" marL="38862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altLang="en-US" b="1" lang="zh-CN" sz="1800">
                  <a:solidFill>
                    <a:srgbClr val="C00000"/>
                  </a:solidFill>
                  <a:latin charset="-122" panose="020b0503020204020204" pitchFamily="34" typeface="微软雅黑"/>
                  <a:ea charset="-122" panose="020b0503020204020204" pitchFamily="34" typeface="微软雅黑"/>
                </a:rPr>
                <a:t>工伤保险义务</a:t>
              </a:r>
              <a:endParaRPr altLang="en-US" b="1" lang="zh-CN" sz="1800">
                <a:solidFill>
                  <a:srgbClr val="C00000"/>
                </a:solidFill>
                <a:latin charset="-122" panose="020b0503020204020204" pitchFamily="34" typeface="微软雅黑"/>
                <a:ea charset="-122" panose="020b0503020204020204" pitchFamily="34" typeface="微软雅黑"/>
              </a:endParaRPr>
            </a:p>
            <a:p>
              <a:endParaRPr altLang="en-US" b="1" lang="zh-CN" sz="1800">
                <a:solidFill>
                  <a:srgbClr val="C00000"/>
                </a:solidFill>
                <a:latin charset="-122" panose="020b0503020204020204" pitchFamily="34" typeface="微软雅黑"/>
                <a:ea charset="-122" panose="020b0503020204020204" pitchFamily="34" typeface="微软雅黑"/>
              </a:endParaRPr>
            </a:p>
          </p:txBody>
        </p:sp>
        <p:pic>
          <p:nvPicPr>
            <p:cNvPr descr="base\assets\1" id="26" name="图片占位符 11" title="简单线条图标|三我是文本|四我是长文本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985" y="3308"/>
              <a:ext cx="1920" cy="1920"/>
            </a:xfrm>
            <a:prstGeom prst="rect">
              <a:avLst/>
            </a:prstGeom>
          </p:spPr>
        </p:pic>
      </p:grpSp>
      <p:sp>
        <p:nvSpPr>
          <p:cNvPr id="28" name="文本占位符 5"/>
          <p:cNvSpPr>
            <a:spLocks noGrp="1"/>
          </p:cNvSpPr>
          <p:nvPr>
            <p:custDataLst>
              <p:tags r:id="rId10"/>
            </p:custDataLst>
          </p:nvPr>
        </p:nvSpPr>
        <p:spPr>
          <a:xfrm>
            <a:off x="3187065" y="2646680"/>
            <a:ext cx="8008620" cy="705485"/>
          </a:xfrm>
          <a:prstGeom prst="rect">
            <a:avLst/>
          </a:prstGeom>
          <a:noFill/>
        </p:spPr>
        <p:txBody>
          <a:bodyPr anchor="t" bIns="0" lIns="0" rIns="0" rtlCol="0" tIns="0" vert="horz"/>
          <a:lstStyle>
            <a:defPPr>
              <a:defRPr lang="zh-CN"/>
            </a:defPPr>
            <a:lvl1pPr algn="l" defTabSz="914400" eaLnBrk="1" hangingPunct="1" indent="0" latinLnBrk="0" marL="0" rtl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charset="0" pitchFamily="34" typeface="Arial"/>
              <a:buNone/>
              <a:defRPr b="0" kern="1200" spc="0" sz="16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algn="l" defTabSz="914400" eaLnBrk="1" hangingPunct="1" indent="0" latinLnBrk="0" marL="685800" rtl="0">
              <a:lnSpc>
                <a:spcPct val="130000"/>
              </a:lnSpc>
              <a:spcBef>
                <a:spcPts val="500"/>
              </a:spcBef>
              <a:buFont charset="0" pitchFamily="34" typeface="Arial"/>
              <a:buChar char="•"/>
              <a:defRPr kern="1200" spc="0" sz="20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algn="l" defTabSz="914400" eaLnBrk="1" hangingPunct="1" indent="0" latinLnBrk="0" marL="1143000" rtl="0">
              <a:lnSpc>
                <a:spcPct val="130000"/>
              </a:lnSpc>
              <a:spcBef>
                <a:spcPts val="500"/>
              </a:spcBef>
              <a:buFont charset="0" pitchFamily="34" typeface="Arial"/>
              <a:buChar char="•"/>
              <a:defRPr kern="1200" spc="0" sz="18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algn="l" defTabSz="914400" eaLnBrk="1" hangingPunct="1" indent="0" latinLnBrk="0" marL="1600200" rtl="0">
              <a:lnSpc>
                <a:spcPct val="130000"/>
              </a:lnSpc>
              <a:spcBef>
                <a:spcPts val="500"/>
              </a:spcBef>
              <a:buFont charset="0" pitchFamily="34" typeface="Arial"/>
              <a:buChar char="•"/>
              <a:defRPr kern="1200" spc="0" sz="18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algn="l" defTabSz="914400" eaLnBrk="1" hangingPunct="1" indent="0" latinLnBrk="0" marL="2057400" rtl="0">
              <a:lnSpc>
                <a:spcPct val="130000"/>
              </a:lnSpc>
              <a:spcBef>
                <a:spcPts val="500"/>
              </a:spcBef>
              <a:buFont charset="0" pitchFamily="34" typeface="Arial"/>
              <a:buChar char="•"/>
              <a:defRPr kern="1200" spc="0" sz="18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algn="l" defTabSz="914400" eaLnBrk="1" hangingPunct="1" indent="-228600" latinLnBrk="0" marL="25146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indent="-228600" latinLnBrk="0" marL="29718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indent="-228600" latinLnBrk="0" marL="34290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indent="-228600" latinLnBrk="0" marL="38862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  <a:buClrTx/>
              <a:buSzTx/>
              <a:defRPr/>
            </a:pPr>
            <a:r>
              <a:rPr altLang="en-US" lang="zh-CN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charset="-122" panose="020b0503020204020204" pitchFamily="34" typeface="微软雅黑"/>
                <a:ea charset="-122" panose="020b0503020204020204" pitchFamily="34" typeface="微软雅黑"/>
              </a:rPr>
              <a:t>企业依法为职工缴纳工伤保险，发生因工伤害时，劳动者享有工伤认定与待遇：覆盖急救与住院医疗、康复治疗、停工留薪期工资、伤残等级评定及相应待遇等；同时由单位配合材料提交与费用结算，确保救治与补偿及时到位。</a:t>
            </a:r>
            <a:endParaRPr altLang="en-US" lang="zh-CN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charset="-122" panose="020b0503020204020204" pitchFamily="34" typeface="微软雅黑"/>
              <a:ea charset="-122" panose="020b0503020204020204" pitchFamily="34" typeface="微软雅黑"/>
            </a:endParaRPr>
          </a:p>
          <a:p>
            <a:pPr algn="l">
              <a:lnSpc>
                <a:spcPct val="150000"/>
              </a:lnSpc>
              <a:buClrTx/>
              <a:buSzTx/>
              <a:defRPr/>
            </a:pPr>
            <a:endParaRPr altLang="en-US" lang="zh-CN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charset="-122" panose="020b0503020204020204" pitchFamily="34" typeface="微软雅黑"/>
              <a:ea charset="-122" panose="020b0503020204020204" pitchFamily="34" typeface="微软雅黑"/>
            </a:endParaRPr>
          </a:p>
        </p:txBody>
      </p:sp>
      <p:grpSp>
        <p:nvGrpSpPr>
          <p:cNvPr id="35" name="组合 34"/>
          <p:cNvGrpSpPr/>
          <p:nvPr/>
        </p:nvGrpSpPr>
        <p:grpSpPr>
          <a:xfrm>
            <a:off x="607060" y="3936365"/>
            <a:ext cx="11049000" cy="1920875"/>
            <a:chOff x="956" y="6199"/>
            <a:chExt cx="17400" cy="3025"/>
          </a:xfrm>
        </p:grpSpPr>
        <p:sp>
          <p:nvSpPr>
            <p:cNvPr id="23" name="圆角矩形 22"/>
            <p:cNvSpPr/>
            <p:nvPr/>
          </p:nvSpPr>
          <p:spPr>
            <a:xfrm>
              <a:off x="956" y="6199"/>
              <a:ext cx="17400" cy="3025"/>
            </a:xfrm>
            <a:prstGeom prst="roundRect">
              <a:avLst/>
            </a:prstGeom>
            <a:solidFill>
              <a:srgbClr val="EEEEEE"/>
            </a:solidFill>
            <a:ln>
              <a:solidFill>
                <a:srgbClr val="3F48CC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anchor="ctr" rtlCol="0"/>
            <a:lstStyle>
              <a:defPPr>
                <a:defRPr lang="zh-CN"/>
              </a:defPPr>
              <a:lvl1pPr algn="l" defTabSz="914400" eaLnBrk="1" hangingPunct="1" latinLnBrk="0" marL="0" rtl="0">
                <a:defRPr kern="1200" sz="18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1pPr>
              <a:lvl2pPr algn="l" defTabSz="914400" eaLnBrk="1" hangingPunct="1" latinLnBrk="0" marL="457200" rtl="0">
                <a:defRPr kern="1200" sz="18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2pPr>
              <a:lvl3pPr algn="l" defTabSz="914400" eaLnBrk="1" hangingPunct="1" latinLnBrk="0" marL="914400" rtl="0">
                <a:defRPr kern="1200" sz="18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3pPr>
              <a:lvl4pPr algn="l" defTabSz="914400" eaLnBrk="1" hangingPunct="1" latinLnBrk="0" marL="1371600" rtl="0">
                <a:defRPr kern="1200" sz="18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4pPr>
              <a:lvl5pPr algn="l" defTabSz="914400" eaLnBrk="1" hangingPunct="1" latinLnBrk="0" marL="1828800" rtl="0">
                <a:defRPr kern="1200" sz="18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5pPr>
              <a:lvl6pPr algn="l" defTabSz="914400" eaLnBrk="1" hangingPunct="1" latinLnBrk="0" marL="2286000" rtl="0">
                <a:defRPr kern="1200" sz="18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6pPr>
              <a:lvl7pPr algn="l" defTabSz="914400" eaLnBrk="1" hangingPunct="1" latinLnBrk="0" marL="2743200" rtl="0">
                <a:defRPr kern="1200" sz="18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7pPr>
              <a:lvl8pPr algn="l" defTabSz="914400" eaLnBrk="1" hangingPunct="1" latinLnBrk="0" marL="3200400" rtl="0">
                <a:defRPr kern="1200" sz="18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8pPr>
              <a:lvl9pPr algn="l" defTabSz="914400" eaLnBrk="1" hangingPunct="1" latinLnBrk="0" marL="3657600" rtl="0">
                <a:defRPr kern="1200" sz="18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9pPr>
            </a:lstStyle>
            <a:p>
              <a:pPr algn="ctr"/>
              <a:endParaRPr altLang="en-US" lang="zh-CN"/>
            </a:p>
          </p:txBody>
        </p:sp>
        <p:sp>
          <p:nvSpPr>
            <p:cNvPr id="30" name="文本占位符 7"/>
            <p:cNvSpPr>
              <a:spLocks noGrp="1"/>
            </p:cNvSpPr>
            <p:nvPr>
              <p:custDataLst>
                <p:tags r:id="rId11"/>
              </p:custDataLst>
            </p:nvPr>
          </p:nvSpPr>
          <p:spPr>
            <a:xfrm>
              <a:off x="5019" y="6688"/>
              <a:ext cx="12883" cy="640"/>
            </a:xfrm>
            <a:prstGeom prst="rect">
              <a:avLst/>
            </a:prstGeom>
            <a:noFill/>
          </p:spPr>
          <p:txBody>
            <a:bodyPr anchor="t" bIns="0" lIns="0" rIns="0" rtlCol="0" tIns="0" vert="horz">
              <a:normAutofit/>
            </a:bodyPr>
            <a:lstStyle>
              <a:defPPr>
                <a:defRPr lang="zh-CN"/>
              </a:defPPr>
              <a:lvl1pPr algn="l" defTabSz="914400" eaLnBrk="1" hangingPunct="1" indent="0" latinLnBrk="0" marL="0" rtl="0">
                <a:lnSpc>
                  <a:spcPct val="111000"/>
                </a:lnSpc>
                <a:spcBef>
                  <a:spcPct val="0"/>
                </a:spcBef>
                <a:spcAft>
                  <a:spcPct val="0"/>
                </a:spcAft>
                <a:buFont charset="0" pitchFamily="34" typeface="Arial"/>
                <a:buNone/>
                <a:defRPr b="0" kern="1200" spc="0" sz="24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1pPr>
              <a:lvl2pPr algn="l" defTabSz="914400" eaLnBrk="1" hangingPunct="1" indent="0" latinLnBrk="0" marL="685800" rtl="0">
                <a:lnSpc>
                  <a:spcPct val="13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pc="0" sz="20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2pPr>
              <a:lvl3pPr algn="l" defTabSz="914400" eaLnBrk="1" hangingPunct="1" indent="0" latinLnBrk="0" marL="1143000" rtl="0">
                <a:lnSpc>
                  <a:spcPct val="13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pc="0" sz="18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3pPr>
              <a:lvl4pPr algn="l" defTabSz="914400" eaLnBrk="1" hangingPunct="1" indent="0" latinLnBrk="0" marL="1600200" rtl="0">
                <a:lnSpc>
                  <a:spcPct val="13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pc="0" sz="18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4pPr>
              <a:lvl5pPr algn="l" defTabSz="914400" eaLnBrk="1" hangingPunct="1" indent="0" latinLnBrk="0" marL="2057400" rtl="0">
                <a:lnSpc>
                  <a:spcPct val="13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pc="0" sz="18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5pPr>
              <a:lvl6pPr algn="l" defTabSz="914400" eaLnBrk="1" hangingPunct="1" indent="-228600" latinLnBrk="0" marL="25146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algn="l" defTabSz="914400" eaLnBrk="1" hangingPunct="1" indent="-228600" latinLnBrk="0" marL="29718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algn="l" defTabSz="914400" eaLnBrk="1" hangingPunct="1" indent="-228600" latinLnBrk="0" marL="34290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algn="l" defTabSz="914400" eaLnBrk="1" hangingPunct="1" indent="-228600" latinLnBrk="0" marL="38862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buClrTx/>
                <a:buSzTx/>
              </a:pPr>
              <a:r>
                <a:rPr altLang="en-US" b="1" lang="zh-CN" sz="2000">
                  <a:solidFill>
                    <a:srgbClr val="C00000"/>
                  </a:solidFill>
                  <a:latin charset="-122" panose="020b0503020204020204" pitchFamily="34" typeface="微软雅黑"/>
                  <a:ea charset="-122" panose="020b0503020204020204" pitchFamily="34" typeface="微软雅黑"/>
                </a:rPr>
                <a:t>民事赔偿范围</a:t>
              </a:r>
              <a:endParaRPr altLang="en-US" b="1" lang="zh-CN" sz="2000">
                <a:solidFill>
                  <a:srgbClr val="C00000"/>
                </a:solidFill>
                <a:latin charset="-122" panose="020b0503020204020204" pitchFamily="34" typeface="微软雅黑"/>
                <a:ea charset="-122" panose="020b0503020204020204" pitchFamily="34" typeface="微软雅黑"/>
              </a:endParaRPr>
            </a:p>
            <a:p>
              <a:pPr algn="l">
                <a:buClrTx/>
                <a:buSzTx/>
              </a:pPr>
              <a:endParaRPr altLang="en-US" b="1" lang="zh-CN" sz="2000">
                <a:solidFill>
                  <a:srgbClr val="C00000"/>
                </a:solidFill>
                <a:latin charset="-122" panose="020b0503020204020204" pitchFamily="34" typeface="微软雅黑"/>
                <a:ea charset="-122" panose="020b0503020204020204" pitchFamily="34" typeface="微软雅黑"/>
              </a:endParaRPr>
            </a:p>
          </p:txBody>
        </p:sp>
        <p:pic>
          <p:nvPicPr>
            <p:cNvPr descr="base\assets\2" id="29" name="图片占位符 10" title="简单线条图标|五我是文本|六我是长文本"/>
            <p:cNvPicPr>
              <a:picLocks noChangeAspect="1"/>
            </p:cNvPicPr>
            <p:nvPr>
              <p:custDataLst>
                <p:tags r:id="rId14"/>
              </p:custDataLst>
            </p:nvPr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985" y="6736"/>
              <a:ext cx="1920" cy="1920"/>
            </a:xfrm>
            <a:prstGeom prst="rect">
              <a:avLst/>
            </a:prstGeom>
          </p:spPr>
        </p:pic>
      </p:grpSp>
      <p:sp>
        <p:nvSpPr>
          <p:cNvPr id="31" name="文本占位符 8"/>
          <p:cNvSpPr>
            <a:spLocks noGrp="1"/>
          </p:cNvSpPr>
          <p:nvPr>
            <p:custDataLst>
              <p:tags r:id="rId15"/>
            </p:custDataLst>
          </p:nvPr>
        </p:nvSpPr>
        <p:spPr>
          <a:xfrm>
            <a:off x="3187065" y="4653280"/>
            <a:ext cx="8074660" cy="633095"/>
          </a:xfrm>
          <a:prstGeom prst="rect">
            <a:avLst/>
          </a:prstGeom>
          <a:noFill/>
        </p:spPr>
        <p:txBody>
          <a:bodyPr anchor="t" bIns="0" lIns="0" rIns="0" rtlCol="0" tIns="0" vert="horz"/>
          <a:lstStyle>
            <a:defPPr>
              <a:defRPr lang="zh-CN"/>
            </a:defPPr>
            <a:lvl1pPr algn="l" defTabSz="914400" eaLnBrk="1" hangingPunct="1" indent="0" latinLnBrk="0" marL="0" rtl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charset="0" pitchFamily="34" typeface="Arial"/>
              <a:buNone/>
              <a:defRPr b="0" kern="1200" spc="0" sz="16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algn="l" defTabSz="914400" eaLnBrk="1" hangingPunct="1" indent="0" latinLnBrk="0" marL="685800" rtl="0">
              <a:lnSpc>
                <a:spcPct val="130000"/>
              </a:lnSpc>
              <a:spcBef>
                <a:spcPts val="500"/>
              </a:spcBef>
              <a:buFont charset="0" pitchFamily="34" typeface="Arial"/>
              <a:buChar char="•"/>
              <a:defRPr kern="1200" spc="0" sz="20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algn="l" defTabSz="914400" eaLnBrk="1" hangingPunct="1" indent="0" latinLnBrk="0" marL="1143000" rtl="0">
              <a:lnSpc>
                <a:spcPct val="130000"/>
              </a:lnSpc>
              <a:spcBef>
                <a:spcPts val="500"/>
              </a:spcBef>
              <a:buFont charset="0" pitchFamily="34" typeface="Arial"/>
              <a:buChar char="•"/>
              <a:defRPr kern="1200" spc="0" sz="18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algn="l" defTabSz="914400" eaLnBrk="1" hangingPunct="1" indent="0" latinLnBrk="0" marL="1600200" rtl="0">
              <a:lnSpc>
                <a:spcPct val="130000"/>
              </a:lnSpc>
              <a:spcBef>
                <a:spcPts val="500"/>
              </a:spcBef>
              <a:buFont charset="0" pitchFamily="34" typeface="Arial"/>
              <a:buChar char="•"/>
              <a:defRPr kern="1200" spc="0" sz="18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algn="l" defTabSz="914400" eaLnBrk="1" hangingPunct="1" indent="0" latinLnBrk="0" marL="2057400" rtl="0">
              <a:lnSpc>
                <a:spcPct val="130000"/>
              </a:lnSpc>
              <a:spcBef>
                <a:spcPts val="500"/>
              </a:spcBef>
              <a:buFont charset="0" pitchFamily="34" typeface="Arial"/>
              <a:buChar char="•"/>
              <a:defRPr kern="1200" spc="0" sz="18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algn="l" defTabSz="914400" eaLnBrk="1" hangingPunct="1" indent="-228600" latinLnBrk="0" marL="25146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indent="-228600" latinLnBrk="0" marL="29718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indent="-228600" latinLnBrk="0" marL="34290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indent="-228600" latinLnBrk="0" marL="38862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  <a:buClrTx/>
              <a:buSzTx/>
              <a:defRPr/>
            </a:pPr>
            <a:r>
              <a:rPr altLang="en-US" lang="zh-CN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charset="-122" panose="020b0503020204020204" pitchFamily="34" typeface="微软雅黑"/>
                <a:ea charset="-122" panose="020b0503020204020204" pitchFamily="34" typeface="微软雅黑"/>
              </a:rPr>
              <a:t>在工伤待遇之外，如存在第三方或管理过失，劳动者可依法主张民事赔偿，包括误工费、护理费、交通与康复费用、残疾赔偿金等合理损失；形成工伤保险待遇与民事赔偿的双重保障机制，提升伤后救治与生活保障能力。实例：防护栏损坏导致受伤，可申请工伤报销并索赔误工费及护理费。</a:t>
            </a:r>
            <a:endParaRPr altLang="en-US" lang="zh-CN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charset="-122" panose="020b0503020204020204" pitchFamily="34" typeface="微软雅黑"/>
              <a:ea charset="-122" panose="020b0503020204020204" pitchFamily="34" typeface="微软雅黑"/>
            </a:endParaRPr>
          </a:p>
          <a:p>
            <a:pPr algn="l">
              <a:lnSpc>
                <a:spcPct val="150000"/>
              </a:lnSpc>
              <a:buClrTx/>
              <a:buSzTx/>
              <a:defRPr/>
            </a:pPr>
            <a:endParaRPr altLang="en-US" lang="zh-CN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charset="-122" panose="020b0503020204020204" pitchFamily="34" typeface="微软雅黑"/>
              <a:ea charset="-122" panose="020b0503020204020204" pitchFamily="34" typeface="微软雅黑"/>
            </a:endParaRPr>
          </a:p>
        </p:txBody>
      </p:sp>
      <p:grpSp>
        <p:nvGrpSpPr>
          <p:cNvPr id="1025" name="组合 1024"/>
          <p:cNvGrpSpPr/>
          <p:nvPr/>
        </p:nvGrpSpPr>
        <p:grpSpPr>
          <a:xfrm>
            <a:off x="3295650" y="1536700"/>
            <a:ext cx="6324600" cy="4572000"/>
            <a:chExt cx="21600" cy="21600"/>
          </a:xfrm>
        </p:grpSpPr>
      </p:grpSp>
    </p:spTree>
  </p:cSld>
  <p:clrMapOvr>
    <a:masterClrMapping/>
  </p:clrMapOvr>
  <p:transition/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 nodeType="clickPar">
                      <p:stCondLst>
                        <p:cond delay="indefinite"/>
                        <p:cond delay="0" evt="onBegin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7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8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fill="hold" grpId="0" id="9" nodeType="after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dur="500" id="11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2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fill="hold" id="13" nodeType="afterEffect" presetClass="entr" presetID="2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dur="500" id="15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6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fill="hold" grpId="0" id="17" nodeType="after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dur="500" id="19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20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fill="hold" grpId="0" id="21" nodeType="afterEffect" presetClass="entr" presetID="41" presetSubtype="0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dur="1" fill="hold" id="2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500" fill="hold" id="23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24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25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26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>
                                        <p:cTn dur="500" id="27" tmFilter="0,0; .5, 1; 1, 1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8" nodeType="clickPar">
                      <p:stCondLst>
                        <p:cond delay="indefinite"/>
                        <p:cond delay="0" evt="onBegin">
                          <p:tn val="27"/>
                        </p:cond>
                      </p:stCondLst>
                      <p:childTnLst>
                        <p:par>
                          <p:cTn fill="hold" id="29">
                            <p:stCondLst>
                              <p:cond delay="0"/>
                            </p:stCondLst>
                            <p:childTnLst>
                              <p:par>
                                <p:cTn fill="hold" id="30" nodeType="click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 id="32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000" fill="hold" id="33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34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35" nodeType="clickPar">
                      <p:stCondLst>
                        <p:cond delay="indefinite"/>
                        <p:cond delay="0" evt="onBegin">
                          <p:tn val="34"/>
                        </p:cond>
                      </p:stCondLst>
                      <p:childTnLst>
                        <p:par>
                          <p:cTn fill="hold" id="36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37" nodeType="click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 id="39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000" fill="hold" id="4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41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42" nodeType="clickPar">
                      <p:stCondLst>
                        <p:cond delay="indefinite"/>
                        <p:cond delay="0" evt="onBegin">
                          <p:tn val="41"/>
                        </p:cond>
                      </p:stCondLst>
                      <p:childTnLst>
                        <p:par>
                          <p:cTn fill="hold" id="43">
                            <p:stCondLst>
                              <p:cond delay="0"/>
                            </p:stCondLst>
                            <p:childTnLst>
                              <p:par>
                                <p:cTn fill="hold" id="44" nodeType="click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 id="46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000" fill="hold" id="47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48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49" nodeType="clickPar">
                      <p:stCondLst>
                        <p:cond delay="indefinite"/>
                        <p:cond delay="0" evt="onBegin">
                          <p:tn val="48"/>
                        </p:cond>
                      </p:stCondLst>
                      <p:childTnLst>
                        <p:par>
                          <p:cTn fill="hold" id="50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1" nodeType="click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5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 id="53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000" fill="hold" id="54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55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animBg="1" grpId="0" spid="12"/>
      <p:bldP grpId="0" spid="13"/>
      <p:bldP grpId="0" spid="14"/>
      <p:bldP grpId="0" spid="28"/>
      <p:bldP grpId="0" spid="31"/>
    </p:bldLst>
  </p:timing>
</p:sld>
</file>

<file path=ppt/slides/slide7.xml><?xml version="1.0" encoding="utf-8"?>
<p:sld xmlns:p="http://schemas.openxmlformats.org/presentationml/2006/main" xmlns:a="http://schemas.openxmlformats.org/drawingml/2006/main" xmlns:a14="http://schemas.microsoft.com/office/drawing/2010/main" xmlns:m="http://schemas.openxmlformats.org/officeDocument/2006/math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r="http://schemas.openxmlformats.org/officeDocument/2006/relationships" xmlns:w="http://schemas.openxmlformats.org/wordprocessingml/2006/main" xmlns:wp="http://schemas.openxmlformats.org/drawingml/2006/wordprocessingDrawing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val="0"/>
              </a:ext>
            </a:extLst>
          </a:blip>
          <a:stretch>
            <a:fillRect/>
          </a:stretch>
        </p:blipFill>
        <p:spPr>
          <a:xfrm>
            <a:off x="0" y="6096"/>
            <a:ext cx="12192000" cy="6851904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0" y="0"/>
            <a:ext cx="12192000" cy="1143000"/>
          </a:xfrm>
          <a:prstGeom prst="rect">
            <a:avLst/>
          </a:prstGeom>
          <a:solidFill>
            <a:srgbClr val="3F48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>
            <a:defPPr>
              <a:defRPr lang="zh-CN"/>
            </a:defPPr>
            <a:lvl1pPr algn="l" defTabSz="914400" eaLnBrk="1" hangingPunct="1" latinLnBrk="0" marL="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9pPr>
          </a:lstStyle>
          <a:p>
            <a:pPr algn="ctr" defTabSz="914400" eaLnBrk="1" fontAlgn="auto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altLang="en-US" b="0" baseline="0" cap="none" i="0" kern="1200" kumimoji="0" lang="zh-CN" noProof="0" normalizeH="0" spc="0" strike="noStrike" sz="1800" u="none">
              <a:ln>
                <a:noFill/>
              </a:ln>
              <a:solidFill>
                <a:prstClr val="white"/>
              </a:solidFill>
              <a:effectLst/>
              <a:uLnTx/>
              <a:uFillTx/>
              <a:latin charset="-122" panose="00000500000000000000" pitchFamily="2" typeface="印品黑体"/>
              <a:ea charset="-122" panose="00000500000000000000" pitchFamily="2" typeface="印品黑体"/>
              <a:cs typeface="+mn-cs"/>
              <a:sym charset="-122" panose="00000500000000000000" pitchFamily="2" typeface="印品黑体"/>
            </a:endParaRPr>
          </a:p>
        </p:txBody>
      </p:sp>
      <p:sp>
        <p:nvSpPr>
          <p:cNvPr id="10" name="文本框 89"/>
          <p:cNvSpPr txBox="1">
            <a:spLocks noChangeArrowheads="1"/>
          </p:cNvSpPr>
          <p:nvPr/>
        </p:nvSpPr>
        <p:spPr bwMode="auto">
          <a:xfrm>
            <a:off x="1567815" y="206375"/>
            <a:ext cx="10462895" cy="475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>
                <a:solidFill>
                  <a:srgbClr val="FFFFFF"/>
                </a:solidFill>
              </a14:hiddenFill>
            </a:ext>
            <a:ext uri="{91240B29-F687-4F45-9708-019B960494DF}">
              <a14:hiddenLine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defTabSz="914400" eaLnBrk="1" hangingPunct="1" latinLnBrk="0" marL="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1pPr>
            <a:lvl2pPr algn="l" defTabSz="914400" eaLnBrk="1" hangingPunct="1" indent="-285750" latinLnBrk="0" marL="74295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2pPr>
            <a:lvl3pPr algn="l" defTabSz="914400" eaLnBrk="1" hangingPunct="1" indent="-228600" latinLnBrk="0" marL="11430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3pPr>
            <a:lvl4pPr algn="l" defTabSz="914400" eaLnBrk="1" hangingPunct="1" indent="-228600" latinLnBrk="0" marL="16002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4pPr>
            <a:lvl5pPr algn="l" defTabSz="914400" eaLnBrk="1" hangingPunct="1" indent="-228600" latinLnBrk="0" marL="20574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5pPr>
            <a:lvl6pPr algn="l" defTabSz="914400" eaLnBrk="1" fontAlgn="base" hangingPunct="1" indent="-228600" latinLnBrk="0" marL="25146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6pPr>
            <a:lvl7pPr algn="l" defTabSz="914400" eaLnBrk="1" fontAlgn="base" hangingPunct="1" indent="-228600" latinLnBrk="0" marL="29718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7pPr>
            <a:lvl8pPr algn="l" defTabSz="914400" eaLnBrk="1" fontAlgn="base" hangingPunct="1" indent="-228600" latinLnBrk="0" marL="34290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8pPr>
            <a:lvl9pPr algn="l" defTabSz="914400" eaLnBrk="1" fontAlgn="base" hangingPunct="1" indent="-228600" latinLnBrk="0" marL="38862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9pPr>
          </a:lstStyle>
          <a:p>
            <a:pPr algn="l" defTabSz="914400" eaLnBrk="1" fontAlgn="auto" hangingPunct="1" indent="0" latinLnBrk="0" lvl="0" marL="0" marR="0" rtl="0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altLang="en-US" b="1" baseline="0" cap="none" i="0" kern="1200" kumimoji="0" lang="zh-CN" noProof="0" normalizeH="0" spc="0" strike="noStrike" sz="2800" u="none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charset="-122" panose="00000500000000000000" pitchFamily="2" typeface="印品黑体"/>
                <a:ea charset="-122" panose="00000500000000000000" pitchFamily="2" typeface="印品黑体"/>
                <a:cs typeface="+mn-cs"/>
                <a:sym charset="-122" panose="00000500000000000000" pitchFamily="2" typeface="印品黑体"/>
              </a:rPr>
              <a:t>一、煤矿从业人员主要权利 </a:t>
            </a:r>
            <a:endParaRPr altLang="en-US" b="1" baseline="0" cap="none" i="0" kern="1200" kumimoji="0" lang="zh-CN" noProof="0" normalizeH="0" spc="0" strike="noStrike" sz="2800" u="none">
              <a:ln>
                <a:noFill/>
              </a:ln>
              <a:solidFill>
                <a:prstClr val="white"/>
              </a:solidFill>
              <a:effectLst/>
              <a:uLnTx/>
              <a:uFillTx/>
              <a:latin charset="-122" panose="00000500000000000000" pitchFamily="2" typeface="印品黑体"/>
              <a:ea charset="-122" panose="00000500000000000000" pitchFamily="2" typeface="印品黑体"/>
              <a:cs typeface="+mn-cs"/>
              <a:sym charset="-122" panose="00000500000000000000" pitchFamily="2" typeface="印品黑体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489690" y="647699"/>
            <a:ext cx="3691014" cy="337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>
                <a:solidFill>
                  <a:srgbClr val="FFFFFF"/>
                </a:solidFill>
              </a14:hiddenFill>
            </a:ext>
            <a:ext uri="{91240B29-F687-4F45-9708-019B960494DF}">
              <a14:hiddenLine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defTabSz="914400" eaLnBrk="1" hangingPunct="1" latinLnBrk="0" marL="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altLang="en-US" b="0" baseline="0" i="0" kumimoji="0" lang="zh-CN" noProof="0" spc="130" sz="160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charset="0" typeface="印品黑体"/>
                <a:ea charset="-122" panose="00000500000000000000" pitchFamily="2" typeface="印品黑体"/>
                <a:cs typeface="+mn-cs"/>
                <a:sym charset="-122" panose="00000500000000000000" pitchFamily="2" typeface="印品黑体"/>
              </a:rPr>
              <a:t>5. 批评、检举和控告权</a:t>
            </a:r>
            <a:endParaRPr altLang="en-US" b="0" baseline="0" i="0" kumimoji="0" lang="zh-CN" noProof="0" spc="130" sz="1600">
              <a:ln>
                <a:noFill/>
              </a:ln>
              <a:solidFill>
                <a:prstClr val="white"/>
              </a:solidFill>
              <a:effectLst/>
              <a:uLnTx/>
              <a:uFillTx/>
              <a:latin charset="0" typeface="印品黑体"/>
              <a:ea charset="-122" panose="00000500000000000000" pitchFamily="2" typeface="印品黑体"/>
              <a:cs typeface="+mn-cs"/>
              <a:sym charset="-122" panose="00000500000000000000" pitchFamily="2" typeface="印品黑体"/>
            </a:endParaRPr>
          </a:p>
        </p:txBody>
      </p:sp>
      <p:cxnSp>
        <p:nvCxnSpPr>
          <p:cNvPr id="12" name="直接连接符 11"/>
          <p:cNvCxnSpPr/>
          <p:nvPr/>
        </p:nvCxnSpPr>
        <p:spPr>
          <a:xfrm flipH="1">
            <a:off x="1260585" y="144166"/>
            <a:ext cx="0" cy="836105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descr="4df5e58af8d67b416d9b522d322fa0e9" id="13" name="内容占位符 12" title="三我是文本|四我是长文本|五我是文本|六我是长文本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4"/>
          <a:srcRect b="6041" t="6041"/>
          <a:stretch>
            <a:fillRect/>
          </a:stretch>
        </p:blipFill>
        <p:spPr>
          <a:xfrm>
            <a:off x="1060821" y="1628795"/>
            <a:ext cx="3354567" cy="4425173"/>
          </a:xfrm>
          <a:custGeom>
            <a:gdLst>
              <a:gd fmla="*/ 0 w 3581400" name="connisteX0"/>
              <a:gd fmla="*/ 203200 h 4724400" name="connsiteY0"/>
              <a:gd fmla="*/ 203200 w 3581400" name="connisteX1"/>
              <a:gd fmla="*/ 0 h 4724400" name="connsiteY1"/>
              <a:gd fmla="*/ 3581400 w 3581400" name="connisteX2"/>
              <a:gd fmla="*/ 0 h 4724400" name="connsiteY2"/>
              <a:gd fmla="*/ 3581400 w 3581400" name="connisteX3"/>
              <a:gd fmla="*/ 4724400 h 4724400" name="connsiteY3"/>
              <a:gd fmla="*/ 203200 w 3581400" name="connisteX4"/>
              <a:gd fmla="*/ 4724400 h 4724400" name="connsiteY4"/>
              <a:gd fmla="*/ 0 w 3581400" name="connisteX5"/>
              <a:gd fmla="*/ 4521200 h 4724400" name="connsiteY5"/>
              <a:gd fmla="*/ 0 w 3581400" name="connisteX6"/>
              <a:gd fmla="*/ 203200 h 4724400" name="connsiteY6"/>
            </a:gdLst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b="0" l="0" r="0" t="0"/>
            <a:pathLst>
              <a:path h="4724400" w="3581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581400" y="0"/>
                </a:lnTo>
                <a:lnTo>
                  <a:pt x="3581400" y="4724400"/>
                </a:lnTo>
                <a:lnTo>
                  <a:pt x="203200" y="4724400"/>
                </a:lnTo>
                <a:cubicBezTo>
                  <a:pt x="90976" y="4724400"/>
                  <a:pt x="0" y="4633424"/>
                  <a:pt x="0" y="4521200"/>
                </a:cubicBezTo>
                <a:lnTo>
                  <a:pt x="0" y="203200"/>
                </a:lnTo>
                <a:close/>
              </a:path>
            </a:pathLst>
          </a:custGeom>
        </p:spPr>
      </p:pic>
      <p:sp>
        <p:nvSpPr>
          <p:cNvPr id="14" name="文本占位符 4"/>
          <p:cNvSpPr txBox="1"/>
          <p:nvPr>
            <p:custDataLst>
              <p:tags r:id="rId6"/>
            </p:custDataLst>
          </p:nvPr>
        </p:nvSpPr>
        <p:spPr>
          <a:xfrm>
            <a:off x="4538114" y="1826633"/>
            <a:ext cx="7055172" cy="406400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zh-CN"/>
            </a:defPPr>
            <a:lvl1pPr algn="l" defTabSz="914400" eaLnBrk="1" hangingPunct="1" indent="-228600" latinLnBrk="0" marL="228600" rtl="0">
              <a:lnSpc>
                <a:spcPct val="90000"/>
              </a:lnSpc>
              <a:spcBef>
                <a:spcPts val="1000"/>
              </a:spcBef>
              <a:buFont charset="0" pitchFamily="34" typeface="Arial"/>
              <a:buChar char="•"/>
              <a:defRPr kern="1200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indent="-228600" latinLnBrk="0" marL="6858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indent="-228600" latinLnBrk="0" marL="11430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indent="-228600" latinLnBrk="0" marL="16002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indent="-228600" latinLnBrk="0" marL="20574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indent="-228600" latinLnBrk="0" marL="25146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indent="-228600" latinLnBrk="0" marL="29718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indent="-228600" latinLnBrk="0" marL="34290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indent="-228600" latinLnBrk="0" marL="38862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4400" eaLnBrk="1" fontAlgn="auto" hangingPunct="1" indent="0" latinLnBrk="0" lvl="0" marL="0" marR="0" rtl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charset="0" pitchFamily="34" typeface="Arial"/>
              <a:buNone/>
              <a:defRPr/>
            </a:pPr>
            <a:r>
              <a:rPr altLang="en-US" b="1" baseline="0" cap="none" i="0" kern="1200" kumimoji="0" lang="zh-CN" noProof="0" normalizeH="0" spc="0" strike="noStrike" sz="2000" u="none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charset="-122" panose="020b0503020204020204" pitchFamily="34" typeface="微软雅黑"/>
                <a:ea charset="-122" panose="020b0503020204020204" pitchFamily="34" typeface="微软雅黑"/>
                <a:cs typeface="+mn-cs"/>
              </a:rPr>
              <a:t>可实名/匿名举报违章和隐患</a:t>
            </a:r>
            <a:endParaRPr altLang="en-US" b="1" baseline="0" cap="none" i="0" kern="1200" kumimoji="0" lang="zh-CN" noProof="0" normalizeH="0" spc="0" strike="noStrike" sz="2000" u="none">
              <a:ln>
                <a:noFill/>
              </a:ln>
              <a:solidFill>
                <a:srgbClr val="C00000"/>
              </a:solidFill>
              <a:effectLst/>
              <a:uLnTx/>
              <a:uFillTx/>
              <a:latin charset="-122" panose="020b0503020204020204" pitchFamily="34" typeface="微软雅黑"/>
              <a:ea charset="-122" panose="020b0503020204020204" pitchFamily="34" typeface="微软雅黑"/>
              <a:cs typeface="+mn-cs"/>
            </a:endParaRPr>
          </a:p>
        </p:txBody>
      </p:sp>
      <p:sp>
        <p:nvSpPr>
          <p:cNvPr id="15" name="文本占位符 5"/>
          <p:cNvSpPr txBox="1"/>
          <p:nvPr>
            <p:custDataLst>
              <p:tags r:id="rId7"/>
            </p:custDataLst>
          </p:nvPr>
        </p:nvSpPr>
        <p:spPr>
          <a:xfrm>
            <a:off x="4538114" y="2209359"/>
            <a:ext cx="6477000" cy="1700220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algn="l" defTabSz="914400" eaLnBrk="1" hangingPunct="1" indent="-228600" latinLnBrk="0" marL="228600" rtl="0">
              <a:lnSpc>
                <a:spcPct val="90000"/>
              </a:lnSpc>
              <a:spcBef>
                <a:spcPts val="1000"/>
              </a:spcBef>
              <a:buFont charset="0" pitchFamily="34" typeface="Arial"/>
              <a:buChar char="•"/>
              <a:defRPr kern="1200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indent="-228600" latinLnBrk="0" marL="6858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indent="-228600" latinLnBrk="0" marL="11430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indent="-228600" latinLnBrk="0" marL="16002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indent="-228600" latinLnBrk="0" marL="20574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indent="-228600" latinLnBrk="0" marL="25146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indent="-228600" latinLnBrk="0" marL="29718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indent="-228600" latinLnBrk="0" marL="34290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indent="-228600" latinLnBrk="0" marL="38862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4400" eaLnBrk="1" fontAlgn="auto" hangingPunct="1" indent="0" latinLnBrk="0" lvl="0" marL="0" marR="0" rtl="0">
              <a:lnSpc>
                <a:spcPct val="15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charset="0" pitchFamily="34" typeface="Arial"/>
              <a:buNone/>
              <a:defRPr/>
            </a:pPr>
            <a:r>
              <a:rPr altLang="en-US" b="0" baseline="0" cap="none" i="0" kern="1200" kumimoji="0" lang="zh-CN" noProof="0" normalizeH="0" spc="0" strike="noStrike" sz="1800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charset="-122" panose="020b0503020204020204" pitchFamily="34" typeface="微软雅黑"/>
                <a:ea charset="-122" panose="020b0503020204020204" pitchFamily="34" typeface="微软雅黑"/>
                <a:cs charset="-122" panose="020b0503020204020204" pitchFamily="34" typeface="微软雅黑"/>
              </a:rPr>
              <a:t>矿内应设置多渠道举报（热线、微信/平台、信箱与当面报告），支持匿名与实名；接报后由安全监察及时核查与反馈整改措施。企业须保护举报人身份与合法权益，严禁打击报复，并将整改结果向班组公示，形成闭环治理。</a:t>
            </a:r>
            <a:endParaRPr altLang="en-US" b="0" baseline="0" cap="none" i="0" kern="1200" kumimoji="0" lang="zh-CN" noProof="0" normalizeH="0" spc="0" strike="noStrike" sz="1800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charset="-122" panose="020b0503020204020204" pitchFamily="34" typeface="微软雅黑"/>
              <a:ea charset="-122" panose="020b0503020204020204" pitchFamily="34" typeface="微软雅黑"/>
              <a:cs charset="-122" panose="020b0503020204020204" pitchFamily="34" typeface="微软雅黑"/>
            </a:endParaRPr>
          </a:p>
        </p:txBody>
      </p:sp>
      <p:sp>
        <p:nvSpPr>
          <p:cNvPr id="16" name="文本占位符 6"/>
          <p:cNvSpPr txBox="1"/>
          <p:nvPr>
            <p:custDataLst>
              <p:tags r:id="rId8"/>
            </p:custDataLst>
          </p:nvPr>
        </p:nvSpPr>
        <p:spPr>
          <a:xfrm>
            <a:off x="4542173" y="4177935"/>
            <a:ext cx="6477000" cy="406400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algn="l" defTabSz="914400" eaLnBrk="1" hangingPunct="1" indent="-228600" latinLnBrk="0" marL="228600" rtl="0">
              <a:lnSpc>
                <a:spcPct val="90000"/>
              </a:lnSpc>
              <a:spcBef>
                <a:spcPts val="1000"/>
              </a:spcBef>
              <a:buFont charset="0" pitchFamily="34" typeface="Arial"/>
              <a:buChar char="•"/>
              <a:defRPr kern="1200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indent="-228600" latinLnBrk="0" marL="6858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indent="-228600" latinLnBrk="0" marL="11430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indent="-228600" latinLnBrk="0" marL="16002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indent="-228600" latinLnBrk="0" marL="20574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indent="-228600" latinLnBrk="0" marL="25146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indent="-228600" latinLnBrk="0" marL="29718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indent="-228600" latinLnBrk="0" marL="34290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indent="-228600" latinLnBrk="0" marL="38862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4400" eaLnBrk="1" fontAlgn="auto" hangingPunct="1" indent="0" latinLnBrk="0" lvl="0" marL="0" marR="0" rtl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charset="0" pitchFamily="34" typeface="Arial"/>
              <a:buNone/>
              <a:defRPr/>
            </a:pPr>
            <a:r>
              <a:rPr altLang="en-US" b="1" baseline="0" cap="none" i="0" kern="1200" kumimoji="0" lang="zh-CN" noProof="0" normalizeH="0" spc="0" strike="noStrike" sz="2000" u="none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charset="-122" panose="020b0503020204020204" pitchFamily="34" typeface="微软雅黑"/>
                <a:ea charset="-122" panose="020b0503020204020204" pitchFamily="34" typeface="微软雅黑"/>
                <a:cs typeface="+mn-cs"/>
              </a:rPr>
              <a:t>实例：无证上岗与报复控告</a:t>
            </a:r>
            <a:endParaRPr altLang="en-US" b="1" baseline="0" cap="none" i="0" kern="1200" kumimoji="0" lang="zh-CN" noProof="0" normalizeH="0" spc="0" strike="noStrike" sz="2000" u="none">
              <a:ln>
                <a:noFill/>
              </a:ln>
              <a:solidFill>
                <a:srgbClr val="C00000"/>
              </a:solidFill>
              <a:effectLst/>
              <a:uLnTx/>
              <a:uFillTx/>
              <a:latin charset="-122" panose="020b0503020204020204" pitchFamily="34" typeface="微软雅黑"/>
              <a:ea charset="-122" panose="020b0503020204020204" pitchFamily="34" typeface="微软雅黑"/>
              <a:cs typeface="+mn-cs"/>
            </a:endParaRPr>
          </a:p>
        </p:txBody>
      </p:sp>
      <p:sp>
        <p:nvSpPr>
          <p:cNvPr id="17" name="文本占位符 7"/>
          <p:cNvSpPr txBox="1"/>
          <p:nvPr>
            <p:custDataLst>
              <p:tags r:id="rId9"/>
            </p:custDataLst>
          </p:nvPr>
        </p:nvSpPr>
        <p:spPr>
          <a:xfrm>
            <a:off x="4542173" y="4593212"/>
            <a:ext cx="6477000" cy="1313648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algn="l" defTabSz="914400" eaLnBrk="1" hangingPunct="1" indent="-228600" latinLnBrk="0" marL="228600" rtl="0">
              <a:lnSpc>
                <a:spcPct val="90000"/>
              </a:lnSpc>
              <a:spcBef>
                <a:spcPts val="1000"/>
              </a:spcBef>
              <a:buFont charset="0" pitchFamily="34" typeface="Arial"/>
              <a:buChar char="•"/>
              <a:defRPr kern="1200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indent="-228600" latinLnBrk="0" marL="6858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indent="-228600" latinLnBrk="0" marL="11430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indent="-228600" latinLnBrk="0" marL="16002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indent="-228600" latinLnBrk="0" marL="20574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indent="-228600" latinLnBrk="0" marL="25146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indent="-228600" latinLnBrk="0" marL="29718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indent="-228600" latinLnBrk="0" marL="34290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indent="-228600" latinLnBrk="0" marL="38862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4400" eaLnBrk="1" fontAlgn="auto" hangingPunct="1" indent="0" latinLnBrk="0" lvl="0" marL="0" marR="0" rtl="0">
              <a:lnSpc>
                <a:spcPct val="15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charset="0" pitchFamily="34" typeface="Arial"/>
              <a:buNone/>
              <a:defRPr/>
            </a:pPr>
            <a:r>
              <a:rPr altLang="en-US" b="0" baseline="0" cap="none" i="0" kern="1200" kumimoji="0" lang="zh-CN" noProof="0" normalizeH="0" spc="0" strike="noStrike" sz="1800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charset="-122" panose="020b0503020204020204" pitchFamily="34" typeface="微软雅黑"/>
                <a:ea charset="-122" panose="020b0503020204020204" pitchFamily="34" typeface="微软雅黑"/>
                <a:cs charset="-122" panose="020b0503020204020204" pitchFamily="34" typeface="微软雅黑"/>
              </a:rPr>
              <a:t>发现新司机无证上岗可立即向调度与安监举报，要求停岗培训与复审；若因此遭遇调岗降薪等报复，可向上级监管或劳动监察部门控告，并提交班组记录、排班单与对话截图等证据，维护监督秩序与人身安全。</a:t>
            </a:r>
            <a:endParaRPr altLang="en-US" b="0" baseline="0" cap="none" i="0" kern="1200" kumimoji="0" lang="zh-CN" noProof="0" normalizeH="0" spc="0" strike="noStrike" sz="1800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charset="-122" panose="020b0503020204020204" pitchFamily="34" typeface="微软雅黑"/>
              <a:ea charset="-122" panose="020b0503020204020204" pitchFamily="34" typeface="微软雅黑"/>
              <a:cs charset="-122" panose="020b0503020204020204" pitchFamily="34" typeface="微软雅黑"/>
            </a:endParaRPr>
          </a:p>
        </p:txBody>
      </p:sp>
      <p:pic>
        <p:nvPicPr>
          <p:cNvPr descr="警告" id="18" name="图形 17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70071" y="274471"/>
            <a:ext cx="705800" cy="7058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 nodeType="clickPar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dur="500" id="7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8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fill="hold" id="9" nodeType="afterEffect" presetClass="entr" presetID="2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dur="500" id="11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2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fill="hold" grpId="0" id="13" nodeType="after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dur="500" id="15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6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fill="hold" grpId="0" id="17" nodeType="afterEffect" presetClass="entr" presetID="41" presetSubtype="0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dur="1" fill="hold" id="1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500" fill="hold" id="19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2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21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22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>
                                        <p:cTn dur="500" id="23" tmFilter="0,0; .5, 1; 1, 1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4" nodeType="clickPar">
                      <p:stCondLst>
                        <p:cond delay="indefinite"/>
                      </p:stCondLst>
                      <p:childTnLst>
                        <p:par>
                          <p:cTn fill="hold" id="25">
                            <p:stCondLst>
                              <p:cond delay="0"/>
                            </p:stCondLst>
                            <p:childTnLst>
                              <p:par>
                                <p:cTn fill="hold" id="26" nodeType="click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500" fill="hold" id="28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29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>
                                        <p:cTn dur="500" id="3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31" nodeType="withEffect" presetClass="entr" presetID="2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dur="500" id="33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34" nodeType="clickPar">
                      <p:stCondLst>
                        <p:cond delay="indefinite"/>
                      </p:stCondLst>
                      <p:childTnLst>
                        <p:par>
                          <p:cTn fill="hold" id="35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36" nodeType="clickEffect" presetClass="entr" presetID="2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dur="500" id="38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39" nodeType="clickPar">
                      <p:stCondLst>
                        <p:cond delay="indefinite"/>
                      </p:stCondLst>
                      <p:childTnLst>
                        <p:par>
                          <p:cTn fill="hold" id="40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41" nodeType="clickEffect" presetClass="entr" presetID="2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dur="500" id="43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44" nodeType="clickPar">
                      <p:stCondLst>
                        <p:cond delay="indefinite"/>
                      </p:stCondLst>
                      <p:childTnLst>
                        <p:par>
                          <p:cTn fill="hold" id="45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46" nodeType="clickEffect" presetClass="entr" presetID="2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dur="500" id="48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animBg="1" grpId="0" spid="9"/>
      <p:bldP grpId="0" spid="10"/>
      <p:bldP grpId="0" spid="11"/>
      <p:bldP grpId="0" spid="14"/>
      <p:bldP grpId="0" spid="15"/>
      <p:bldP grpId="0" spid="16"/>
      <p:bldP grpId="0" spid="17"/>
    </p:bldLst>
  </p:timing>
</p:sld>
</file>

<file path=ppt/slides/slide8.xml><?xml version="1.0" encoding="utf-8"?>
<p:sld xmlns:p="http://schemas.openxmlformats.org/presentationml/2006/main" xmlns:a="http://schemas.openxmlformats.org/drawingml/2006/main" xmlns:a14="http://schemas.microsoft.com/office/drawing/2010/main" xmlns:m="http://schemas.openxmlformats.org/officeDocument/2006/math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r="http://schemas.openxmlformats.org/officeDocument/2006/relationships" xmlns:w="http://schemas.openxmlformats.org/wordprocessingml/2006/main" xmlns:wp="http://schemas.openxmlformats.org/drawingml/2006/wordprocessingDrawing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文本框 1"/>
          <p:cNvSpPr txBox="1"/>
          <p:nvPr/>
        </p:nvSpPr>
        <p:spPr>
          <a:xfrm>
            <a:off x="426454" y="1522508"/>
            <a:ext cx="5956590" cy="3139899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>
            <a:defPPr>
              <a:defRPr lang="zh-CN"/>
            </a:defPPr>
            <a:lvl1pPr algn="l" defTabSz="914400" eaLnBrk="1" hangingPunct="1" latinLnBrk="0" marL="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altLang="en-US" lang="zh-CN" sz="4000">
                <a:solidFill>
                  <a:srgbClr val="3F48CC"/>
                </a:solidFill>
                <a:latin charset="-122" panose="02010600030101010101" typeface="庞门正道标题体"/>
                <a:ea charset="-122" panose="02010600030101010101" typeface="庞门正道标题体"/>
              </a:rPr>
              <a:t>一、</a:t>
            </a:r>
            <a:r>
              <a:rPr altLang="en-US" lang="zh-CN" sz="3600">
                <a:solidFill>
                  <a:srgbClr val="3F48CC"/>
                </a:solidFill>
                <a:latin charset="-122" panose="02010600030101010101" typeface="庞门正道标题体"/>
                <a:ea charset="-122" panose="02010600030101010101" typeface="庞门正道标题体"/>
              </a:rPr>
              <a:t>二、采煤机司机主要义务 </a:t>
            </a:r>
            <a:endParaRPr altLang="zh-CN" lang="en-US" sz="4000">
              <a:solidFill>
                <a:srgbClr val="3F48CC"/>
              </a:solidFill>
              <a:latin charset="-122" panose="02010600030101010101" typeface="庞门正道标题体"/>
              <a:ea charset="-122" panose="02010600030101010101" typeface="庞门正道标题体"/>
            </a:endParaRPr>
          </a:p>
          <a:p>
            <a:pPr algn="ctr" indent="-457200" marL="457200">
              <a:lnSpc>
                <a:spcPct val="150000"/>
              </a:lnSpc>
              <a:buClr>
                <a:srgbClr val="C00000"/>
              </a:buClr>
              <a:buFont charset="2" panose="05000000000000000000" pitchFamily="2" typeface="Wingdings"/>
              <a:buChar char="u"/>
            </a:pPr>
            <a:r>
              <a:rPr altLang="en-US" lang="zh-CN" sz="3200">
                <a:solidFill>
                  <a:srgbClr val="17456C"/>
                </a:solidFill>
                <a:latin charset="-122" panose="02010600030101010101" typeface="庞门正道标题体"/>
                <a:ea charset="-122" panose="02010600030101010101" typeface="庞门正道标题体"/>
              </a:rPr>
              <a:t> </a:t>
            </a:r>
            <a:r>
              <a:rPr altLang="en-US" lang="zh-CN" sz="3200">
                <a:solidFill>
                  <a:srgbClr val="C00000"/>
                </a:solidFill>
                <a:latin charset="-122" panose="02010600030101010101" typeface="庞门正道标题体"/>
                <a:ea charset="-122" panose="02010600030101010101" typeface="庞门正道标题体"/>
              </a:rPr>
              <a:t>二我是文本</a:t>
            </a:r>
            <a:endParaRPr altLang="zh-CN" lang="en-US" sz="3200">
              <a:solidFill>
                <a:srgbClr val="C00000"/>
              </a:solidFill>
              <a:latin charset="-122" panose="02010600030101010101" typeface="庞门正道标题体"/>
              <a:ea charset="-122" panose="02010600030101010101" typeface="庞门正道标题体"/>
            </a:endParaRPr>
          </a:p>
          <a:p>
            <a:pPr algn="ctr" indent="-457200" marL="457200">
              <a:lnSpc>
                <a:spcPct val="150000"/>
              </a:lnSpc>
              <a:buFont charset="2" panose="05000000000000000000" pitchFamily="2" typeface="Wingdings"/>
              <a:buChar char="u"/>
            </a:pPr>
            <a:r>
              <a:rPr altLang="zh-CN" lang="en-US" sz="3200">
                <a:solidFill>
                  <a:srgbClr val="C00000"/>
                </a:solidFill>
                <a:latin charset="-122" panose="02010600030101010101" typeface="庞门正道标题体"/>
                <a:ea charset="-122" panose="02010600030101010101" typeface="庞门正道标题体"/>
              </a:rPr>
              <a:t> </a:t>
            </a:r>
            <a:r>
              <a:rPr altLang="en-US" lang="zh-CN" sz="3200">
                <a:solidFill>
                  <a:srgbClr val="C00000"/>
                </a:solidFill>
                <a:latin charset="-122" panose="02010600030101010101" typeface="庞门正道标题体"/>
                <a:ea charset="-122" panose="02010600030101010101" typeface="庞门正道标题体"/>
              </a:rPr>
              <a:t>遵守规程与操作规范</a:t>
            </a:r>
            <a:endParaRPr altLang="zh-CN" lang="en-US" sz="3200">
              <a:solidFill>
                <a:srgbClr val="C00000"/>
              </a:solidFill>
              <a:latin charset="-122" panose="02010600030101010101" typeface="庞门正道标题体"/>
              <a:ea charset="-122" panose="02010600030101010101" typeface="庞门正道标题体"/>
            </a:endParaRPr>
          </a:p>
          <a:p>
            <a:pPr algn="ctr" indent="-457200" marL="457200">
              <a:lnSpc>
                <a:spcPct val="150000"/>
              </a:lnSpc>
              <a:buFont charset="2" panose="05000000000000000000" pitchFamily="2" typeface="Wingdings"/>
              <a:buChar char="u"/>
            </a:pPr>
            <a:r>
              <a:rPr altLang="en-US" lang="zh-CN" sz="3200">
                <a:solidFill>
                  <a:srgbClr val="C00000"/>
                </a:solidFill>
                <a:latin charset="-122" panose="02010600030101010101" typeface="庞门正道标题体"/>
                <a:ea charset="-122" panose="02010600030101010101" typeface="庞门正道标题体"/>
              </a:rPr>
              <a:t> 服从安全管理并如实记录</a:t>
            </a:r>
            <a:endParaRPr altLang="en-US" lang="zh-CN" sz="3200">
              <a:solidFill>
                <a:srgbClr val="C00000"/>
              </a:solidFill>
              <a:latin charset="-122" panose="02010600030101010101" typeface="庞门正道标题体"/>
              <a:ea charset="-122" panose="02010600030101010101" typeface="庞门正道标题体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val="0"/>
              </a:ext>
            </a:extLst>
          </a:blip>
          <a:stretch>
            <a:fillRect/>
          </a:stretch>
        </p:blipFill>
        <p:spPr>
          <a:xfrm>
            <a:off x="0" y="6096"/>
            <a:ext cx="12192000" cy="6851904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0" y="0"/>
            <a:ext cx="12192000" cy="2419350"/>
          </a:xfrm>
          <a:prstGeom prst="rect">
            <a:avLst/>
          </a:prstGeom>
          <a:solidFill>
            <a:srgbClr val="3F48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>
            <a:defPPr>
              <a:defRPr lang="zh-CN"/>
            </a:defPPr>
            <a:lvl1pPr algn="l" defTabSz="914400" eaLnBrk="1" hangingPunct="1" latinLnBrk="0" marL="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9pPr>
          </a:lstStyle>
          <a:p>
            <a:pPr algn="ctr" defTabSz="914400" eaLnBrk="1" fontAlgn="auto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altLang="en-US" b="0" baseline="0" cap="none" i="0" kern="1200" kumimoji="0" lang="zh-CN" noProof="0" normalizeH="0" spc="0" strike="noStrike" sz="1800" u="none">
              <a:ln>
                <a:noFill/>
              </a:ln>
              <a:solidFill>
                <a:prstClr val="white"/>
              </a:solidFill>
              <a:effectLst/>
              <a:uLnTx/>
              <a:uFillTx/>
              <a:latin charset="-122" panose="00000500000000000000" pitchFamily="2" typeface="印品黑体"/>
              <a:ea charset="-122" panose="00000500000000000000" pitchFamily="2" typeface="印品黑体"/>
              <a:cs typeface="+mn-cs"/>
              <a:sym charset="-122" panose="00000500000000000000" pitchFamily="2" typeface="印品黑体"/>
            </a:endParaRPr>
          </a:p>
        </p:txBody>
      </p:sp>
      <p:sp>
        <p:nvSpPr>
          <p:cNvPr id="6" name="文本框 135"/>
          <p:cNvSpPr txBox="1">
            <a:spLocks noChangeArrowheads="1"/>
          </p:cNvSpPr>
          <p:nvPr/>
        </p:nvSpPr>
        <p:spPr bwMode="auto">
          <a:xfrm>
            <a:off x="-2" y="768203"/>
            <a:ext cx="12110235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>
                <a:solidFill>
                  <a:srgbClr val="FFFFFF"/>
                </a:solidFill>
              </a14:hiddenFill>
            </a:ext>
            <a:ext uri="{91240B29-F687-4F45-9708-019B960494DF}">
              <a14:hiddenLine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defTabSz="914400" eaLnBrk="1" hangingPunct="1" latinLnBrk="0" marL="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1pPr>
            <a:lvl2pPr algn="l" defTabSz="914400" eaLnBrk="1" hangingPunct="1" indent="-285750" latinLnBrk="0" marL="74295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2pPr>
            <a:lvl3pPr algn="l" defTabSz="914400" eaLnBrk="1" hangingPunct="1" indent="-228600" latinLnBrk="0" marL="11430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3pPr>
            <a:lvl4pPr algn="l" defTabSz="914400" eaLnBrk="1" hangingPunct="1" indent="-228600" latinLnBrk="0" marL="16002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4pPr>
            <a:lvl5pPr algn="l" defTabSz="914400" eaLnBrk="1" hangingPunct="1" indent="-228600" latinLnBrk="0" marL="20574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5pPr>
            <a:lvl6pPr algn="l" defTabSz="914400" eaLnBrk="1" fontAlgn="base" hangingPunct="1" indent="-228600" latinLnBrk="0" marL="25146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6pPr>
            <a:lvl7pPr algn="l" defTabSz="914400" eaLnBrk="1" fontAlgn="base" hangingPunct="1" indent="-228600" latinLnBrk="0" marL="29718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7pPr>
            <a:lvl8pPr algn="l" defTabSz="914400" eaLnBrk="1" fontAlgn="base" hangingPunct="1" indent="-228600" latinLnBrk="0" marL="34290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8pPr>
            <a:lvl9pPr algn="l" defTabSz="914400" eaLnBrk="1" fontAlgn="base" hangingPunct="1" indent="-228600" latinLnBrk="0" marL="38862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9pPr>
          </a:lstStyle>
          <a:p>
            <a:pPr algn="ctr" defTabSz="914400" eaLnBrk="1" fontAlgn="auto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altLang="en-US" b="1" baseline="0" cap="none" i="0" kern="1200" kumimoji="0" lang="zh-CN" noProof="0" normalizeH="0" spc="0" strike="noStrike" sz="4800" u="none">
                <a:ln>
                  <a:noFill/>
                </a:ln>
                <a:solidFill>
                  <a:prstClr val="white"/>
                </a:solidFill>
                <a:effectLst>
                  <a:outerShdw algn="tl" blurRad="38100" dir="2700000" dist="38100">
                    <a:srgbClr val="000000">
                      <a:alpha val="43137"/>
                    </a:srgbClr>
                  </a:outerShdw>
                </a:effectLst>
                <a:uLnTx/>
                <a:uFillTx/>
                <a:latin charset="-122" panose="00000500000000000000" pitchFamily="2" typeface="印品黑体"/>
                <a:ea charset="-122" panose="00000500000000000000" pitchFamily="2" typeface="印品黑体"/>
                <a:cs typeface="+mn-cs"/>
                <a:sym charset="-122" panose="00000500000000000000" pitchFamily="2" typeface="印品黑体"/>
              </a:rPr>
              <a:t>二、采煤机司机主要义务 </a:t>
            </a:r>
            <a:endParaRPr altLang="en-US" b="1" baseline="0" cap="none" i="0" kern="1200" kumimoji="0" lang="zh-CN" noProof="0" normalizeH="0" spc="0" strike="noStrike" sz="4800" u="none">
              <a:ln>
                <a:noFill/>
              </a:ln>
              <a:solidFill>
                <a:prstClr val="white"/>
              </a:solidFill>
              <a:effectLst>
                <a:outerShdw algn="tl" blurRad="38100" dir="2700000" dist="38100">
                  <a:srgbClr val="000000">
                    <a:alpha val="43137"/>
                  </a:srgbClr>
                </a:outerShdw>
              </a:effectLst>
              <a:uLnTx/>
              <a:uFillTx/>
              <a:latin charset="-122" panose="00000500000000000000" pitchFamily="2" typeface="印品黑体"/>
              <a:ea charset="-122" panose="00000500000000000000" pitchFamily="2" typeface="印品黑体"/>
              <a:cs typeface="+mn-cs"/>
              <a:sym charset="-122" panose="00000500000000000000" pitchFamily="2" typeface="印品黑体"/>
            </a:endParaRPr>
          </a:p>
        </p:txBody>
      </p:sp>
      <p:sp>
        <p:nvSpPr>
          <p:cNvPr id="7" name="文本框 89"/>
          <p:cNvSpPr txBox="1">
            <a:spLocks noChangeArrowheads="1"/>
          </p:cNvSpPr>
          <p:nvPr/>
        </p:nvSpPr>
        <p:spPr bwMode="auto">
          <a:xfrm>
            <a:off x="1348496" y="5647881"/>
            <a:ext cx="2130425" cy="475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>
                <a:solidFill>
                  <a:srgbClr val="FFFFFF"/>
                </a:solidFill>
              </a14:hiddenFill>
            </a:ext>
            <a:ext uri="{91240B29-F687-4F45-9708-019B960494DF}">
              <a14:hiddenLine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defTabSz="914400" eaLnBrk="1" hangingPunct="1" latinLnBrk="0" marL="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1pPr>
            <a:lvl2pPr algn="l" defTabSz="914400" eaLnBrk="1" hangingPunct="1" indent="-285750" latinLnBrk="0" marL="74295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2pPr>
            <a:lvl3pPr algn="l" defTabSz="914400" eaLnBrk="1" hangingPunct="1" indent="-228600" latinLnBrk="0" marL="11430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3pPr>
            <a:lvl4pPr algn="l" defTabSz="914400" eaLnBrk="1" hangingPunct="1" indent="-228600" latinLnBrk="0" marL="16002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4pPr>
            <a:lvl5pPr algn="l" defTabSz="914400" eaLnBrk="1" hangingPunct="1" indent="-228600" latinLnBrk="0" marL="20574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5pPr>
            <a:lvl6pPr algn="l" defTabSz="914400" eaLnBrk="1" fontAlgn="base" hangingPunct="1" indent="-228600" latinLnBrk="0" marL="25146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6pPr>
            <a:lvl7pPr algn="l" defTabSz="914400" eaLnBrk="1" fontAlgn="base" hangingPunct="1" indent="-228600" latinLnBrk="0" marL="29718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7pPr>
            <a:lvl8pPr algn="l" defTabSz="914400" eaLnBrk="1" fontAlgn="base" hangingPunct="1" indent="-228600" latinLnBrk="0" marL="34290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8pPr>
            <a:lvl9pPr algn="l" defTabSz="914400" eaLnBrk="1" fontAlgn="base" hangingPunct="1" indent="-228600" latinLnBrk="0" marL="38862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9pPr>
          </a:lstStyle>
          <a:p>
            <a:pPr algn="ctr" defTabSz="914400" eaLnBrk="1" fontAlgn="auto" hangingPunct="1" indent="0" latinLnBrk="0" lvl="0" marL="0" marR="0" rtl="0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altLang="en-US" b="1" baseline="0" cap="none" i="0" kern="1200" kumimoji="0" lang="zh-CN" noProof="0" normalizeH="0" spc="0" strike="noStrike" sz="2000" u="none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charset="-122" panose="00000500000000000000" pitchFamily="2" typeface="印品黑体"/>
                <a:ea charset="-122" panose="00000500000000000000" pitchFamily="2" typeface="印品黑体"/>
                <a:cs typeface="+mn-cs"/>
                <a:sym charset="-122" panose="00000500000000000000" pitchFamily="2" typeface="印品黑体"/>
              </a:rPr>
              <a:t>遵守规程与操作规范</a:t>
            </a:r>
            <a:endParaRPr altLang="en-US" b="1" baseline="0" cap="none" i="0" kern="1200" kumimoji="0" lang="zh-CN" noProof="0" normalizeH="0" spc="0" strike="noStrike" sz="2000" u="none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charset="-122" panose="00000500000000000000" pitchFamily="2" typeface="印品黑体"/>
              <a:ea charset="-122" panose="00000500000000000000" pitchFamily="2" typeface="印品黑体"/>
              <a:cs typeface="+mn-cs"/>
              <a:sym charset="-122" panose="00000500000000000000" pitchFamily="2" typeface="印品黑体"/>
            </a:endParaRPr>
          </a:p>
        </p:txBody>
      </p:sp>
      <p:pic>
        <p:nvPicPr>
          <p:cNvPr id="8" name="图片 7" title="三我是文本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val="0"/>
              </a:ext>
            </a:extLst>
          </a:blip>
          <a:stretch>
            <a:fillRect/>
          </a:stretch>
        </p:blipFill>
        <p:spPr>
          <a:xfrm>
            <a:off x="1348496" y="3239074"/>
            <a:ext cx="2085301" cy="1810041"/>
          </a:xfrm>
          <a:prstGeom prst="roundRect">
            <a:avLst>
              <a:gd fmla="val 8594" name="adj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algn="bl" blurRad="12700" dir="5400000" dist="5000" endPos="28000" rotWithShape="0" stA="38000" sy="-100000"/>
          </a:effectLst>
        </p:spPr>
      </p:pic>
      <p:pic>
        <p:nvPicPr>
          <p:cNvPr id="9" name="图片 8" title="四我是文本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val="0"/>
              </a:ext>
            </a:extLst>
          </a:blip>
          <a:srcRect b="23914" t="23853"/>
          <a:stretch>
            <a:fillRect/>
          </a:stretch>
        </p:blipFill>
        <p:spPr>
          <a:xfrm>
            <a:off x="4634892" y="3239074"/>
            <a:ext cx="2468223" cy="1810042"/>
          </a:xfrm>
          <a:prstGeom prst="roundRect">
            <a:avLst>
              <a:gd fmla="val 8594" name="adj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algn="bl" blurRad="12700" dir="5400000" dist="5000" endPos="28000" rotWithShape="0" stA="38000" sy="-100000"/>
          </a:effectLst>
        </p:spPr>
      </p:pic>
      <p:pic>
        <p:nvPicPr>
          <p:cNvPr id="10" name="图片 9" title="五我是文本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val="0"/>
              </a:ext>
            </a:extLst>
          </a:blip>
          <a:stretch>
            <a:fillRect/>
          </a:stretch>
        </p:blipFill>
        <p:spPr>
          <a:xfrm>
            <a:off x="8134056" y="3239074"/>
            <a:ext cx="2239226" cy="1810041"/>
          </a:xfrm>
          <a:prstGeom prst="roundRect">
            <a:avLst>
              <a:gd fmla="val 8594" name="adj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algn="bl" blurRad="12700" dir="5400000" dist="5000" endPos="28000" rotWithShape="0" stA="38000" sy="-100000"/>
          </a:effectLst>
        </p:spPr>
      </p:pic>
      <p:sp>
        <p:nvSpPr>
          <p:cNvPr id="11" name="文本框 89"/>
          <p:cNvSpPr txBox="1">
            <a:spLocks noChangeArrowheads="1"/>
          </p:cNvSpPr>
          <p:nvPr/>
        </p:nvSpPr>
        <p:spPr bwMode="auto">
          <a:xfrm>
            <a:off x="4989904" y="5647881"/>
            <a:ext cx="2130425" cy="475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>
                <a:solidFill>
                  <a:srgbClr val="FFFFFF"/>
                </a:solidFill>
              </a14:hiddenFill>
            </a:ext>
            <a:ext uri="{91240B29-F687-4F45-9708-019B960494DF}">
              <a14:hiddenLine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defTabSz="914400" eaLnBrk="1" hangingPunct="1" latinLnBrk="0" marL="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1pPr>
            <a:lvl2pPr algn="l" defTabSz="914400" eaLnBrk="1" hangingPunct="1" indent="-285750" latinLnBrk="0" marL="74295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2pPr>
            <a:lvl3pPr algn="l" defTabSz="914400" eaLnBrk="1" hangingPunct="1" indent="-228600" latinLnBrk="0" marL="11430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3pPr>
            <a:lvl4pPr algn="l" defTabSz="914400" eaLnBrk="1" hangingPunct="1" indent="-228600" latinLnBrk="0" marL="16002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4pPr>
            <a:lvl5pPr algn="l" defTabSz="914400" eaLnBrk="1" hangingPunct="1" indent="-228600" latinLnBrk="0" marL="20574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5pPr>
            <a:lvl6pPr algn="l" defTabSz="914400" eaLnBrk="1" fontAlgn="base" hangingPunct="1" indent="-228600" latinLnBrk="0" marL="25146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6pPr>
            <a:lvl7pPr algn="l" defTabSz="914400" eaLnBrk="1" fontAlgn="base" hangingPunct="1" indent="-228600" latinLnBrk="0" marL="29718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7pPr>
            <a:lvl8pPr algn="l" defTabSz="914400" eaLnBrk="1" fontAlgn="base" hangingPunct="1" indent="-228600" latinLnBrk="0" marL="34290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8pPr>
            <a:lvl9pPr algn="l" defTabSz="914400" eaLnBrk="1" fontAlgn="base" hangingPunct="1" indent="-228600" latinLnBrk="0" marL="38862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9pPr>
          </a:lstStyle>
          <a:p>
            <a:pPr algn="ctr" defTabSz="914400" eaLnBrk="1" fontAlgn="auto" hangingPunct="1" indent="0" latinLnBrk="0" lvl="0" marL="0" marR="0" rtl="0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altLang="en-US" b="1" baseline="0" cap="none" i="0" kern="1200" kumimoji="0" lang="zh-CN" noProof="0" normalizeH="0" spc="0" strike="noStrike" sz="2000" u="none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charset="-122" panose="00000500000000000000" pitchFamily="2" typeface="印品黑体"/>
                <a:ea charset="-122" panose="00000500000000000000" pitchFamily="2" typeface="印品黑体"/>
                <a:cs typeface="+mn-cs"/>
                <a:sym charset="-122" panose="00000500000000000000" pitchFamily="2" typeface="印品黑体"/>
              </a:rPr>
              <a:t>服从安全管理并如实记录</a:t>
            </a:r>
            <a:endParaRPr altLang="en-US" b="1" baseline="0" cap="none" i="0" kern="1200" kumimoji="0" lang="zh-CN" noProof="0" normalizeH="0" spc="0" strike="noStrike" sz="2000" u="none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charset="-122" panose="00000500000000000000" pitchFamily="2" typeface="印品黑体"/>
              <a:ea charset="-122" panose="00000500000000000000" pitchFamily="2" typeface="印品黑体"/>
              <a:cs typeface="+mn-cs"/>
              <a:sym charset="-122" panose="00000500000000000000" pitchFamily="2" typeface="印品黑体"/>
            </a:endParaRPr>
          </a:p>
        </p:txBody>
      </p:sp>
      <p:sp>
        <p:nvSpPr>
          <p:cNvPr id="12" name="文本框 89"/>
          <p:cNvSpPr txBox="1">
            <a:spLocks noChangeArrowheads="1"/>
          </p:cNvSpPr>
          <p:nvPr/>
        </p:nvSpPr>
        <p:spPr bwMode="auto">
          <a:xfrm>
            <a:off x="8322756" y="5647881"/>
            <a:ext cx="2130425" cy="475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>
                <a:solidFill>
                  <a:srgbClr val="FFFFFF"/>
                </a:solidFill>
              </a14:hiddenFill>
            </a:ext>
            <a:ext uri="{91240B29-F687-4F45-9708-019B960494DF}">
              <a14:hiddenLine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defTabSz="914400" eaLnBrk="1" hangingPunct="1" latinLnBrk="0" marL="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1pPr>
            <a:lvl2pPr algn="l" defTabSz="914400" eaLnBrk="1" hangingPunct="1" indent="-285750" latinLnBrk="0" marL="74295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2pPr>
            <a:lvl3pPr algn="l" defTabSz="914400" eaLnBrk="1" hangingPunct="1" indent="-228600" latinLnBrk="0" marL="11430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3pPr>
            <a:lvl4pPr algn="l" defTabSz="914400" eaLnBrk="1" hangingPunct="1" indent="-228600" latinLnBrk="0" marL="16002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4pPr>
            <a:lvl5pPr algn="l" defTabSz="914400" eaLnBrk="1" hangingPunct="1" indent="-228600" latinLnBrk="0" marL="20574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5pPr>
            <a:lvl6pPr algn="l" defTabSz="914400" eaLnBrk="1" fontAlgn="base" hangingPunct="1" indent="-228600" latinLnBrk="0" marL="25146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6pPr>
            <a:lvl7pPr algn="l" defTabSz="914400" eaLnBrk="1" fontAlgn="base" hangingPunct="1" indent="-228600" latinLnBrk="0" marL="29718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7pPr>
            <a:lvl8pPr algn="l" defTabSz="914400" eaLnBrk="1" fontAlgn="base" hangingPunct="1" indent="-228600" latinLnBrk="0" marL="34290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8pPr>
            <a:lvl9pPr algn="l" defTabSz="914400" eaLnBrk="1" fontAlgn="base" hangingPunct="1" indent="-228600" latinLnBrk="0" marL="38862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9pPr>
          </a:lstStyle>
          <a:p>
            <a:pPr algn="ctr" defTabSz="914400" eaLnBrk="1" fontAlgn="auto" hangingPunct="1" indent="0" latinLnBrk="0" lvl="0" marL="0" marR="0" rtl="0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altLang="en-US" b="1" baseline="0" cap="none" i="0" kern="1200" kumimoji="0" lang="zh-CN" noProof="0" normalizeH="0" spc="0" strike="noStrike" sz="2000" u="none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charset="-122" panose="00000500000000000000" pitchFamily="2" typeface="印品黑体"/>
                <a:ea charset="-122" panose="00000500000000000000" pitchFamily="2" typeface="印品黑体"/>
                <a:cs typeface="+mn-cs"/>
                <a:sym charset="-122" panose="00000500000000000000" pitchFamily="2" typeface="印品黑体"/>
              </a:rPr>
              <a:t>正确佩戴防护用品</a:t>
            </a:r>
            <a:endParaRPr altLang="en-US" b="1" baseline="0" cap="none" i="0" kern="1200" kumimoji="0" lang="zh-CN" noProof="0" normalizeH="0" spc="0" strike="noStrike" sz="2000" u="none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charset="-122" panose="00000500000000000000" pitchFamily="2" typeface="印品黑体"/>
              <a:ea charset="-122" panose="00000500000000000000" pitchFamily="2" typeface="印品黑体"/>
              <a:cs typeface="+mn-cs"/>
              <a:sym charset="-122" panose="00000500000000000000" pitchFamily="2" typeface="印品黑体"/>
            </a:endParaRPr>
          </a:p>
        </p:txBody>
      </p:sp>
    </p:spTree>
  </p:cSld>
  <p:clrMapOvr>
    <a:masterClrMapping/>
  </p:clrMapOvr>
  <p:transition/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 nodeType="clickPar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500" fill="hold" id="7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8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>
                                        <p:cTn dur="500" id="9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0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fill="hold" grpId="0" id="11" nodeType="afterEffect" presetClass="entr" presetID="2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dur="500" id="13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4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fill="hold" grpId="0" id="15" nodeType="afterEffect" presetClass="entr" presetID="41" presetSubtype="0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dur="1" fill="hold" id="1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500" fill="hold" id="17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18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19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2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>
                                        <p:cTn dur="500" id="21" tmFilter="0,0; .5, 1; 1, 1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22" nodeType="with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 id="24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000" fill="hold" id="25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26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grpId="0" id="27" nodeType="with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 id="29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000" fill="hold" id="3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31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grpId="0" id="32" nodeType="with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 id="34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000" fill="hold" id="35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36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id="37" nodeType="with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 id="39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000" fill="hold" id="4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41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id="42" nodeType="with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 id="44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000" fill="hold" id="45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46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id="47" nodeType="with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 id="49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000" fill="hold" id="5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51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"/>
      <p:bldP animBg="1" grpId="0" spid="5"/>
      <p:bldP grpId="0" spid="6"/>
      <p:bldP grpId="0" spid="7"/>
      <p:bldP grpId="0" spid="11"/>
      <p:bldP grpId="0" spid="12"/>
    </p:bldLst>
  </p:timing>
</p:sld>
</file>

<file path=ppt/slides/slide9.xml><?xml version="1.0" encoding="utf-8"?>
<p:sld xmlns:p="http://schemas.openxmlformats.org/presentationml/2006/main" xmlns:a="http://schemas.openxmlformats.org/drawingml/2006/main" xmlns:a14="http://schemas.microsoft.com/office/drawing/2010/main" xmlns:m="http://schemas.openxmlformats.org/officeDocument/2006/math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r="http://schemas.openxmlformats.org/officeDocument/2006/relationships" xmlns:w="http://schemas.openxmlformats.org/wordprocessingml/2006/main" xmlns:wp="http://schemas.openxmlformats.org/drawingml/2006/wordprocessingDrawing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文本框 1"/>
          <p:cNvSpPr txBox="1"/>
          <p:nvPr/>
        </p:nvSpPr>
        <p:spPr>
          <a:xfrm>
            <a:off x="426454" y="1522508"/>
            <a:ext cx="5956590" cy="3139899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>
            <a:defPPr>
              <a:defRPr lang="zh-CN"/>
            </a:defPPr>
            <a:lvl1pPr algn="l" defTabSz="914400" eaLnBrk="1" hangingPunct="1" latinLnBrk="0" marL="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altLang="en-US" lang="zh-CN" sz="4000">
                <a:solidFill>
                  <a:srgbClr val="3F48CC"/>
                </a:solidFill>
                <a:latin charset="-122" panose="02010600030101010101" typeface="庞门正道标题体"/>
                <a:ea charset="-122" panose="02010600030101010101" typeface="庞门正道标题体"/>
              </a:rPr>
              <a:t>一、</a:t>
            </a:r>
            <a:r>
              <a:rPr altLang="en-US" lang="zh-CN" sz="3600">
                <a:solidFill>
                  <a:srgbClr val="3F48CC"/>
                </a:solidFill>
                <a:latin charset="-122" panose="02010600030101010101" typeface="庞门正道标题体"/>
                <a:ea charset="-122" panose="02010600030101010101" typeface="庞门正道标题体"/>
              </a:rPr>
              <a:t>二、采煤机司机主要义务 </a:t>
            </a:r>
            <a:endParaRPr altLang="zh-CN" lang="en-US" sz="4000">
              <a:solidFill>
                <a:srgbClr val="3F48CC"/>
              </a:solidFill>
              <a:latin charset="-122" panose="02010600030101010101" typeface="庞门正道标题体"/>
              <a:ea charset="-122" panose="02010600030101010101" typeface="庞门正道标题体"/>
            </a:endParaRPr>
          </a:p>
          <a:p>
            <a:pPr algn="ctr" indent="-457200" marL="457200">
              <a:lnSpc>
                <a:spcPct val="150000"/>
              </a:lnSpc>
              <a:buClr>
                <a:srgbClr val="C00000"/>
              </a:buClr>
              <a:buFont charset="2" panose="05000000000000000000" pitchFamily="2" typeface="Wingdings"/>
              <a:buChar char="u"/>
            </a:pPr>
            <a:r>
              <a:rPr altLang="en-US" lang="zh-CN" sz="3200">
                <a:solidFill>
                  <a:srgbClr val="17456C"/>
                </a:solidFill>
                <a:latin charset="-122" panose="02010600030101010101" typeface="庞门正道标题体"/>
                <a:ea charset="-122" panose="02010600030101010101" typeface="庞门正道标题体"/>
              </a:rPr>
              <a:t> </a:t>
            </a:r>
            <a:r>
              <a:rPr altLang="en-US" lang="zh-CN" sz="3200">
                <a:solidFill>
                  <a:srgbClr val="C00000"/>
                </a:solidFill>
                <a:latin charset="-122" panose="02010600030101010101" typeface="庞门正道标题体"/>
                <a:ea charset="-122" panose="02010600030101010101" typeface="庞门正道标题体"/>
              </a:rPr>
              <a:t>二我是文本</a:t>
            </a:r>
            <a:endParaRPr altLang="zh-CN" lang="en-US" sz="3200">
              <a:solidFill>
                <a:srgbClr val="C00000"/>
              </a:solidFill>
              <a:latin charset="-122" panose="02010600030101010101" typeface="庞门正道标题体"/>
              <a:ea charset="-122" panose="02010600030101010101" typeface="庞门正道标题体"/>
            </a:endParaRPr>
          </a:p>
          <a:p>
            <a:pPr algn="ctr" indent="-457200" marL="457200">
              <a:lnSpc>
                <a:spcPct val="150000"/>
              </a:lnSpc>
              <a:buFont charset="2" panose="05000000000000000000" pitchFamily="2" typeface="Wingdings"/>
              <a:buChar char="u"/>
            </a:pPr>
            <a:r>
              <a:rPr altLang="zh-CN" lang="en-US" sz="3200">
                <a:solidFill>
                  <a:srgbClr val="C00000"/>
                </a:solidFill>
                <a:latin charset="-122" panose="02010600030101010101" typeface="庞门正道标题体"/>
                <a:ea charset="-122" panose="02010600030101010101" typeface="庞门正道标题体"/>
              </a:rPr>
              <a:t> </a:t>
            </a:r>
            <a:r>
              <a:rPr altLang="en-US" lang="zh-CN" sz="3200">
                <a:solidFill>
                  <a:srgbClr val="C00000"/>
                </a:solidFill>
                <a:latin charset="-122" panose="02010600030101010101" typeface="庞门正道标题体"/>
                <a:ea charset="-122" panose="02010600030101010101" typeface="庞门正道标题体"/>
              </a:rPr>
              <a:t>及时报告隐患并参与抢险</a:t>
            </a:r>
            <a:endParaRPr altLang="zh-CN" lang="en-US" sz="3200">
              <a:solidFill>
                <a:srgbClr val="C00000"/>
              </a:solidFill>
              <a:latin charset="-122" panose="02010600030101010101" typeface="庞门正道标题体"/>
              <a:ea charset="-122" panose="02010600030101010101" typeface="庞门正道标题体"/>
            </a:endParaRPr>
          </a:p>
          <a:p>
            <a:pPr algn="ctr" indent="-457200" marL="457200">
              <a:lnSpc>
                <a:spcPct val="150000"/>
              </a:lnSpc>
              <a:buFont charset="2" panose="05000000000000000000" pitchFamily="2" typeface="Wingdings"/>
              <a:buChar char="u"/>
            </a:pPr>
            <a:r>
              <a:rPr altLang="en-US" lang="zh-CN" sz="3200">
                <a:solidFill>
                  <a:srgbClr val="C00000"/>
                </a:solidFill>
                <a:latin charset="-122" panose="02010600030101010101" typeface="庞门正道标题体"/>
                <a:ea charset="-122" panose="02010600030101010101" typeface="庞门正道标题体"/>
              </a:rPr>
              <a:t> 接受培训持证上岗</a:t>
            </a:r>
            <a:endParaRPr altLang="en-US" lang="zh-CN" sz="3200">
              <a:solidFill>
                <a:srgbClr val="C00000"/>
              </a:solidFill>
              <a:latin charset="-122" panose="02010600030101010101" typeface="庞门正道标题体"/>
              <a:ea charset="-122" panose="02010600030101010101" typeface="庞门正道标题体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val="0"/>
              </a:ext>
            </a:extLst>
          </a:blip>
          <a:stretch>
            <a:fillRect/>
          </a:stretch>
        </p:blipFill>
        <p:spPr>
          <a:xfrm>
            <a:off x="0" y="6096"/>
            <a:ext cx="12192000" cy="6851904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0" y="0"/>
            <a:ext cx="12192000" cy="2419350"/>
          </a:xfrm>
          <a:prstGeom prst="rect">
            <a:avLst/>
          </a:prstGeom>
          <a:solidFill>
            <a:srgbClr val="3F48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>
            <a:defPPr>
              <a:defRPr lang="zh-CN"/>
            </a:defPPr>
            <a:lvl1pPr algn="l" defTabSz="914400" eaLnBrk="1" hangingPunct="1" latinLnBrk="0" marL="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9pPr>
          </a:lstStyle>
          <a:p>
            <a:pPr algn="ctr" defTabSz="914400" eaLnBrk="1" fontAlgn="auto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altLang="en-US" b="0" baseline="0" cap="none" i="0" kern="1200" kumimoji="0" lang="zh-CN" noProof="0" normalizeH="0" spc="0" strike="noStrike" sz="1800" u="none">
              <a:ln>
                <a:noFill/>
              </a:ln>
              <a:solidFill>
                <a:prstClr val="white"/>
              </a:solidFill>
              <a:effectLst/>
              <a:uLnTx/>
              <a:uFillTx/>
              <a:latin charset="-122" panose="00000500000000000000" pitchFamily="2" typeface="印品黑体"/>
              <a:ea charset="-122" panose="00000500000000000000" pitchFamily="2" typeface="印品黑体"/>
              <a:cs typeface="+mn-cs"/>
              <a:sym charset="-122" panose="00000500000000000000" pitchFamily="2" typeface="印品黑体"/>
            </a:endParaRPr>
          </a:p>
        </p:txBody>
      </p:sp>
      <p:sp>
        <p:nvSpPr>
          <p:cNvPr id="6" name="文本框 135"/>
          <p:cNvSpPr txBox="1">
            <a:spLocks noChangeArrowheads="1"/>
          </p:cNvSpPr>
          <p:nvPr/>
        </p:nvSpPr>
        <p:spPr bwMode="auto">
          <a:xfrm>
            <a:off x="-2" y="768203"/>
            <a:ext cx="12110235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>
                <a:solidFill>
                  <a:srgbClr val="FFFFFF"/>
                </a:solidFill>
              </a14:hiddenFill>
            </a:ext>
            <a:ext uri="{91240B29-F687-4F45-9708-019B960494DF}">
              <a14:hiddenLine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defTabSz="914400" eaLnBrk="1" hangingPunct="1" latinLnBrk="0" marL="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1pPr>
            <a:lvl2pPr algn="l" defTabSz="914400" eaLnBrk="1" hangingPunct="1" indent="-285750" latinLnBrk="0" marL="74295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2pPr>
            <a:lvl3pPr algn="l" defTabSz="914400" eaLnBrk="1" hangingPunct="1" indent="-228600" latinLnBrk="0" marL="11430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3pPr>
            <a:lvl4pPr algn="l" defTabSz="914400" eaLnBrk="1" hangingPunct="1" indent="-228600" latinLnBrk="0" marL="16002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4pPr>
            <a:lvl5pPr algn="l" defTabSz="914400" eaLnBrk="1" hangingPunct="1" indent="-228600" latinLnBrk="0" marL="20574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5pPr>
            <a:lvl6pPr algn="l" defTabSz="914400" eaLnBrk="1" fontAlgn="base" hangingPunct="1" indent="-228600" latinLnBrk="0" marL="25146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6pPr>
            <a:lvl7pPr algn="l" defTabSz="914400" eaLnBrk="1" fontAlgn="base" hangingPunct="1" indent="-228600" latinLnBrk="0" marL="29718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7pPr>
            <a:lvl8pPr algn="l" defTabSz="914400" eaLnBrk="1" fontAlgn="base" hangingPunct="1" indent="-228600" latinLnBrk="0" marL="34290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8pPr>
            <a:lvl9pPr algn="l" defTabSz="914400" eaLnBrk="1" fontAlgn="base" hangingPunct="1" indent="-228600" latinLnBrk="0" marL="38862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9pPr>
          </a:lstStyle>
          <a:p>
            <a:pPr algn="ctr" defTabSz="914400" eaLnBrk="1" fontAlgn="auto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altLang="en-US" b="1" baseline="0" cap="none" i="0" kern="1200" kumimoji="0" lang="zh-CN" noProof="0" normalizeH="0" spc="0" strike="noStrike" sz="4800" u="none">
                <a:ln>
                  <a:noFill/>
                </a:ln>
                <a:solidFill>
                  <a:prstClr val="white"/>
                </a:solidFill>
                <a:effectLst>
                  <a:outerShdw algn="tl" blurRad="38100" dir="2700000" dist="38100">
                    <a:srgbClr val="000000">
                      <a:alpha val="43137"/>
                    </a:srgbClr>
                  </a:outerShdw>
                </a:effectLst>
                <a:uLnTx/>
                <a:uFillTx/>
                <a:latin charset="-122" panose="00000500000000000000" pitchFamily="2" typeface="印品黑体"/>
                <a:ea charset="-122" panose="00000500000000000000" pitchFamily="2" typeface="印品黑体"/>
                <a:cs typeface="+mn-cs"/>
                <a:sym charset="-122" panose="00000500000000000000" pitchFamily="2" typeface="印品黑体"/>
              </a:rPr>
              <a:t>二、采煤机司机主要义务 </a:t>
            </a:r>
            <a:endParaRPr altLang="en-US" b="1" baseline="0" cap="none" i="0" kern="1200" kumimoji="0" lang="zh-CN" noProof="0" normalizeH="0" spc="0" strike="noStrike" sz="4800" u="none">
              <a:ln>
                <a:noFill/>
              </a:ln>
              <a:solidFill>
                <a:prstClr val="white"/>
              </a:solidFill>
              <a:effectLst>
                <a:outerShdw algn="tl" blurRad="38100" dir="2700000" dist="38100">
                  <a:srgbClr val="000000">
                    <a:alpha val="43137"/>
                  </a:srgbClr>
                </a:outerShdw>
              </a:effectLst>
              <a:uLnTx/>
              <a:uFillTx/>
              <a:latin charset="-122" panose="00000500000000000000" pitchFamily="2" typeface="印品黑体"/>
              <a:ea charset="-122" panose="00000500000000000000" pitchFamily="2" typeface="印品黑体"/>
              <a:cs typeface="+mn-cs"/>
              <a:sym charset="-122" panose="00000500000000000000" pitchFamily="2" typeface="印品黑体"/>
            </a:endParaRPr>
          </a:p>
        </p:txBody>
      </p:sp>
      <p:sp>
        <p:nvSpPr>
          <p:cNvPr id="7" name="文本框 89"/>
          <p:cNvSpPr txBox="1">
            <a:spLocks noChangeArrowheads="1"/>
          </p:cNvSpPr>
          <p:nvPr/>
        </p:nvSpPr>
        <p:spPr bwMode="auto">
          <a:xfrm>
            <a:off x="1348496" y="5647881"/>
            <a:ext cx="2130425" cy="475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>
                <a:solidFill>
                  <a:srgbClr val="FFFFFF"/>
                </a:solidFill>
              </a14:hiddenFill>
            </a:ext>
            <a:ext uri="{91240B29-F687-4F45-9708-019B960494DF}">
              <a14:hiddenLine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defTabSz="914400" eaLnBrk="1" hangingPunct="1" latinLnBrk="0" marL="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1pPr>
            <a:lvl2pPr algn="l" defTabSz="914400" eaLnBrk="1" hangingPunct="1" indent="-285750" latinLnBrk="0" marL="74295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2pPr>
            <a:lvl3pPr algn="l" defTabSz="914400" eaLnBrk="1" hangingPunct="1" indent="-228600" latinLnBrk="0" marL="11430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3pPr>
            <a:lvl4pPr algn="l" defTabSz="914400" eaLnBrk="1" hangingPunct="1" indent="-228600" latinLnBrk="0" marL="16002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4pPr>
            <a:lvl5pPr algn="l" defTabSz="914400" eaLnBrk="1" hangingPunct="1" indent="-228600" latinLnBrk="0" marL="20574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5pPr>
            <a:lvl6pPr algn="l" defTabSz="914400" eaLnBrk="1" fontAlgn="base" hangingPunct="1" indent="-228600" latinLnBrk="0" marL="25146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6pPr>
            <a:lvl7pPr algn="l" defTabSz="914400" eaLnBrk="1" fontAlgn="base" hangingPunct="1" indent="-228600" latinLnBrk="0" marL="29718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7pPr>
            <a:lvl8pPr algn="l" defTabSz="914400" eaLnBrk="1" fontAlgn="base" hangingPunct="1" indent="-228600" latinLnBrk="0" marL="34290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8pPr>
            <a:lvl9pPr algn="l" defTabSz="914400" eaLnBrk="1" fontAlgn="base" hangingPunct="1" indent="-228600" latinLnBrk="0" marL="38862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9pPr>
          </a:lstStyle>
          <a:p>
            <a:pPr algn="ctr" defTabSz="914400" eaLnBrk="1" fontAlgn="auto" hangingPunct="1" indent="0" latinLnBrk="0" lvl="0" marL="0" marR="0" rtl="0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altLang="en-US" b="1" baseline="0" cap="none" i="0" kern="1200" kumimoji="0" lang="zh-CN" noProof="0" normalizeH="0" spc="0" strike="noStrike" sz="2000" u="none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charset="-122" panose="00000500000000000000" pitchFamily="2" typeface="印品黑体"/>
                <a:ea charset="-122" panose="00000500000000000000" pitchFamily="2" typeface="印品黑体"/>
                <a:cs typeface="+mn-cs"/>
                <a:sym charset="-122" panose="00000500000000000000" pitchFamily="2" typeface="印品黑体"/>
              </a:rPr>
              <a:t>及时报告隐患并参与抢险</a:t>
            </a:r>
            <a:endParaRPr altLang="en-US" b="1" baseline="0" cap="none" i="0" kern="1200" kumimoji="0" lang="zh-CN" noProof="0" normalizeH="0" spc="0" strike="noStrike" sz="2000" u="none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charset="-122" panose="00000500000000000000" pitchFamily="2" typeface="印品黑体"/>
              <a:ea charset="-122" panose="00000500000000000000" pitchFamily="2" typeface="印品黑体"/>
              <a:cs typeface="+mn-cs"/>
              <a:sym charset="-122" panose="00000500000000000000" pitchFamily="2" typeface="印品黑体"/>
            </a:endParaRPr>
          </a:p>
        </p:txBody>
      </p:sp>
      <p:pic>
        <p:nvPicPr>
          <p:cNvPr id="8" name="图片 7" title="三我是文本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val="0"/>
              </a:ext>
            </a:extLst>
          </a:blip>
          <a:stretch>
            <a:fillRect/>
          </a:stretch>
        </p:blipFill>
        <p:spPr>
          <a:xfrm>
            <a:off x="1348496" y="3239074"/>
            <a:ext cx="2085301" cy="1810041"/>
          </a:xfrm>
          <a:prstGeom prst="roundRect">
            <a:avLst>
              <a:gd fmla="val 8594" name="adj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algn="bl" blurRad="12700" dir="5400000" dist="5000" endPos="28000" rotWithShape="0" stA="38000" sy="-100000"/>
          </a:effectLst>
        </p:spPr>
      </p:pic>
      <p:pic>
        <p:nvPicPr>
          <p:cNvPr id="9" name="图片 8" title="四我是文本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val="0"/>
              </a:ext>
            </a:extLst>
          </a:blip>
          <a:srcRect b="23914" t="23853"/>
          <a:stretch>
            <a:fillRect/>
          </a:stretch>
        </p:blipFill>
        <p:spPr>
          <a:xfrm>
            <a:off x="4634892" y="3239074"/>
            <a:ext cx="2468223" cy="1810042"/>
          </a:xfrm>
          <a:prstGeom prst="roundRect">
            <a:avLst>
              <a:gd fmla="val 8594" name="adj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algn="bl" blurRad="12700" dir="5400000" dist="5000" endPos="28000" rotWithShape="0" stA="38000" sy="-100000"/>
          </a:effectLst>
        </p:spPr>
      </p:pic>
      <p:pic>
        <p:nvPicPr>
          <p:cNvPr id="10" name="图片 9" title="五我是文本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val="0"/>
              </a:ext>
            </a:extLst>
          </a:blip>
          <a:stretch>
            <a:fillRect/>
          </a:stretch>
        </p:blipFill>
        <p:spPr>
          <a:xfrm>
            <a:off x="8134056" y="3239074"/>
            <a:ext cx="2239226" cy="1810041"/>
          </a:xfrm>
          <a:prstGeom prst="roundRect">
            <a:avLst>
              <a:gd fmla="val 8594" name="adj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algn="bl" blurRad="12700" dir="5400000" dist="5000" endPos="28000" rotWithShape="0" stA="38000" sy="-100000"/>
          </a:effectLst>
        </p:spPr>
      </p:pic>
      <p:sp>
        <p:nvSpPr>
          <p:cNvPr id="11" name="文本框 89"/>
          <p:cNvSpPr txBox="1">
            <a:spLocks noChangeArrowheads="1"/>
          </p:cNvSpPr>
          <p:nvPr/>
        </p:nvSpPr>
        <p:spPr bwMode="auto">
          <a:xfrm>
            <a:off x="4989904" y="5647881"/>
            <a:ext cx="2130425" cy="475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>
                <a:solidFill>
                  <a:srgbClr val="FFFFFF"/>
                </a:solidFill>
              </a14:hiddenFill>
            </a:ext>
            <a:ext uri="{91240B29-F687-4F45-9708-019B960494DF}">
              <a14:hiddenLine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defTabSz="914400" eaLnBrk="1" hangingPunct="1" latinLnBrk="0" marL="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1pPr>
            <a:lvl2pPr algn="l" defTabSz="914400" eaLnBrk="1" hangingPunct="1" indent="-285750" latinLnBrk="0" marL="74295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2pPr>
            <a:lvl3pPr algn="l" defTabSz="914400" eaLnBrk="1" hangingPunct="1" indent="-228600" latinLnBrk="0" marL="11430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3pPr>
            <a:lvl4pPr algn="l" defTabSz="914400" eaLnBrk="1" hangingPunct="1" indent="-228600" latinLnBrk="0" marL="16002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4pPr>
            <a:lvl5pPr algn="l" defTabSz="914400" eaLnBrk="1" hangingPunct="1" indent="-228600" latinLnBrk="0" marL="20574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5pPr>
            <a:lvl6pPr algn="l" defTabSz="914400" eaLnBrk="1" fontAlgn="base" hangingPunct="1" indent="-228600" latinLnBrk="0" marL="25146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6pPr>
            <a:lvl7pPr algn="l" defTabSz="914400" eaLnBrk="1" fontAlgn="base" hangingPunct="1" indent="-228600" latinLnBrk="0" marL="29718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7pPr>
            <a:lvl8pPr algn="l" defTabSz="914400" eaLnBrk="1" fontAlgn="base" hangingPunct="1" indent="-228600" latinLnBrk="0" marL="34290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8pPr>
            <a:lvl9pPr algn="l" defTabSz="914400" eaLnBrk="1" fontAlgn="base" hangingPunct="1" indent="-228600" latinLnBrk="0" marL="38862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9pPr>
          </a:lstStyle>
          <a:p>
            <a:pPr algn="ctr" defTabSz="914400" eaLnBrk="1" fontAlgn="auto" hangingPunct="1" indent="0" latinLnBrk="0" lvl="0" marL="0" marR="0" rtl="0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altLang="en-US" b="1" baseline="0" cap="none" i="0" kern="1200" kumimoji="0" lang="zh-CN" noProof="0" normalizeH="0" spc="0" strike="noStrike" sz="2000" u="none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charset="-122" panose="00000500000000000000" pitchFamily="2" typeface="印品黑体"/>
                <a:ea charset="-122" panose="00000500000000000000" pitchFamily="2" typeface="印品黑体"/>
                <a:cs typeface="+mn-cs"/>
                <a:sym charset="-122" panose="00000500000000000000" pitchFamily="2" typeface="印品黑体"/>
              </a:rPr>
              <a:t>接受培训持证上岗</a:t>
            </a:r>
            <a:endParaRPr altLang="en-US" b="1" baseline="0" cap="none" i="0" kern="1200" kumimoji="0" lang="zh-CN" noProof="0" normalizeH="0" spc="0" strike="noStrike" sz="2000" u="none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charset="-122" panose="00000500000000000000" pitchFamily="2" typeface="印品黑体"/>
              <a:ea charset="-122" panose="00000500000000000000" pitchFamily="2" typeface="印品黑体"/>
              <a:cs typeface="+mn-cs"/>
              <a:sym charset="-122" panose="00000500000000000000" pitchFamily="2" typeface="印品黑体"/>
            </a:endParaRPr>
          </a:p>
        </p:txBody>
      </p:sp>
      <p:sp>
        <p:nvSpPr>
          <p:cNvPr id="12" name="文本框 89"/>
          <p:cNvSpPr txBox="1">
            <a:spLocks noChangeArrowheads="1"/>
          </p:cNvSpPr>
          <p:nvPr/>
        </p:nvSpPr>
        <p:spPr bwMode="auto">
          <a:xfrm>
            <a:off x="8322756" y="5647881"/>
            <a:ext cx="2130425" cy="475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>
                <a:solidFill>
                  <a:srgbClr val="FFFFFF"/>
                </a:solidFill>
              </a14:hiddenFill>
            </a:ext>
            <a:ext uri="{91240B29-F687-4F45-9708-019B960494DF}">
              <a14:hiddenLine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defTabSz="914400" eaLnBrk="1" hangingPunct="1" latinLnBrk="0" marL="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1pPr>
            <a:lvl2pPr algn="l" defTabSz="914400" eaLnBrk="1" hangingPunct="1" indent="-285750" latinLnBrk="0" marL="74295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2pPr>
            <a:lvl3pPr algn="l" defTabSz="914400" eaLnBrk="1" hangingPunct="1" indent="-228600" latinLnBrk="0" marL="11430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3pPr>
            <a:lvl4pPr algn="l" defTabSz="914400" eaLnBrk="1" hangingPunct="1" indent="-228600" latinLnBrk="0" marL="16002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4pPr>
            <a:lvl5pPr algn="l" defTabSz="914400" eaLnBrk="1" hangingPunct="1" indent="-228600" latinLnBrk="0" marL="20574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5pPr>
            <a:lvl6pPr algn="l" defTabSz="914400" eaLnBrk="1" fontAlgn="base" hangingPunct="1" indent="-228600" latinLnBrk="0" marL="25146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6pPr>
            <a:lvl7pPr algn="l" defTabSz="914400" eaLnBrk="1" fontAlgn="base" hangingPunct="1" indent="-228600" latinLnBrk="0" marL="29718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7pPr>
            <a:lvl8pPr algn="l" defTabSz="914400" eaLnBrk="1" fontAlgn="base" hangingPunct="1" indent="-228600" latinLnBrk="0" marL="34290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8pPr>
            <a:lvl9pPr algn="l" defTabSz="914400" eaLnBrk="1" fontAlgn="base" hangingPunct="1" indent="-228600" latinLnBrk="0" marL="38862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9pPr>
          </a:lstStyle>
          <a:p>
            <a:pPr algn="ctr" defTabSz="914400" eaLnBrk="1" fontAlgn="auto" hangingPunct="1" indent="0" latinLnBrk="0" lvl="0" marL="0" marR="0" rtl="0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altLang="en-US" b="1" baseline="0" cap="none" i="0" kern="1200" kumimoji="0" lang="zh-CN" noProof="0" normalizeH="0" spc="0" strike="noStrike" sz="2000" u="none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charset="-122" panose="00000500000000000000" pitchFamily="2" typeface="印品黑体"/>
                <a:ea charset="-122" panose="00000500000000000000" pitchFamily="2" typeface="印品黑体"/>
                <a:cs typeface="+mn-cs"/>
                <a:sym charset="-122" panose="00000500000000000000" pitchFamily="2" typeface="印品黑体"/>
              </a:rPr>
              <a:t>爱护设备与作业环境</a:t>
            </a:r>
            <a:endParaRPr altLang="en-US" b="1" baseline="0" cap="none" i="0" kern="1200" kumimoji="0" lang="zh-CN" noProof="0" normalizeH="0" spc="0" strike="noStrike" sz="2000" u="none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charset="-122" panose="00000500000000000000" pitchFamily="2" typeface="印品黑体"/>
              <a:ea charset="-122" panose="00000500000000000000" pitchFamily="2" typeface="印品黑体"/>
              <a:cs typeface="+mn-cs"/>
              <a:sym charset="-122" panose="00000500000000000000" pitchFamily="2" typeface="印品黑体"/>
            </a:endParaRPr>
          </a:p>
        </p:txBody>
      </p:sp>
    </p:spTree>
  </p:cSld>
  <p:clrMapOvr>
    <a:masterClrMapping/>
  </p:clrMapOvr>
  <p:transition/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 nodeType="clickPar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500" fill="hold" id="7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8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>
                                        <p:cTn dur="500" id="9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0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fill="hold" grpId="0" id="11" nodeType="afterEffect" presetClass="entr" presetID="2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dur="500" id="13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4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fill="hold" grpId="0" id="15" nodeType="afterEffect" presetClass="entr" presetID="41" presetSubtype="0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dur="1" fill="hold" id="1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500" fill="hold" id="17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18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19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2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>
                                        <p:cTn dur="500" id="21" tmFilter="0,0; .5, 1; 1, 1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22" nodeType="with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 id="24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000" fill="hold" id="25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26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grpId="0" id="27" nodeType="with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 id="29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000" fill="hold" id="3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31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grpId="0" id="32" nodeType="with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 id="34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000" fill="hold" id="35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36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id="37" nodeType="with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 id="39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000" fill="hold" id="4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41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id="42" nodeType="with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 id="44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000" fill="hold" id="45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46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id="47" nodeType="with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 id="49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000" fill="hold" id="5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51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"/>
      <p:bldP animBg="1" grpId="0" spid="5"/>
      <p:bldP grpId="0" spid="6"/>
      <p:bldP grpId="0" spid="7"/>
      <p:bldP grpId="0" spid="11"/>
      <p:bldP grpId="0" spid="12"/>
    </p:bldLst>
  </p:timing>
</p:sld>
</file>

<file path=ppt/tags/tag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  <p:tag name="MH_PIC_SOURCE_TYPE" val="generate_slide_ai*{&quot;ai_type&quot;:&quot;generate_ppt&quot;,&quot;id&quot;:&quot;http://zh-ai-group.ks3-cn-beijing-internal.ksyun.com/image_generate/image_process/production/202511/630dfe8e-9d16-4851-96fb-a4aaccd24bd2.jpg?Expires=1793862563&amp;AWSAccessKeyId=AKLT9NSy7kh8TIS1UzNqLRY2&amp;Signature=aJl6eF9RDNgYTP4ME0vdOMt%2FkCo%3D&quot;}*auto_qingqiu_ai_*1762326556049_20.178_29018ffef74a-slide-3"/>
</p:tagLst>
</file>

<file path=ppt/tags/tag1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  <p:tag name="MH_PIC_SOURCE_TYPE" val="generate_slide_ai*{&quot;ai_type&quot;:&quot;generate_ppt&quot;,&quot;id&quot;:&quot;http://zh-ai-group.ks3-cn-beijing-internal.ksyun.com/image_generate/image_process/production/202511/4cb9a045-eb2b-47fe-b4f2-d1d7a03c1b67.jpg?Expires=1793862563&amp;AWSAccessKeyId=AKLT9NSy7kh8TIS1UzNqLRY2&amp;Signature=LPajOm%2FY%2BtBAUde9w23WXks9QTg%3D&quot;}*auto_qingqiu_ai_*1762326556049_20.178_29018ffef74a-slide-3"/>
</p:tagLst>
</file>

<file path=ppt/tags/tag1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PRESET_TEXT" val="单击此处添加项标题"/>
  <p:tag name="KSO_WM_UNIT_TYPE" val="l_h_a"/>
</p:tagLst>
</file>

<file path=ppt/tags/tag1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PRESET_TEXT" val="单击此处添加项正文"/>
  <p:tag name="KSO_WM_UNIT_TYPE" val="l_h_f"/>
</p:tagLst>
</file>

<file path=ppt/tags/tag13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  <p:tag name="MH_PIC_SOURCE_TYPE" val="generate_slide_ai*{&quot;ai_type&quot;:&quot;generate_ppt&quot;,&quot;id&quot;:&quot;VCG41N946085184&quot;}*auto_galley_ai_*1762326556049_20.178_29018ffef74a-slide-4"/>
</p:tagLst>
</file>

<file path=ppt/tags/tag1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PRESET_TEXT" val="单击此处添加项标题"/>
  <p:tag name="KSO_WM_UNIT_TYPE" val="l_h_a"/>
</p:tagLst>
</file>

<file path=ppt/tags/tag1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PRESET_TEXT" val="单击此处添加项正文"/>
  <p:tag name="KSO_WM_UNIT_TYPE" val="l_h_f"/>
</p:tagLst>
</file>

<file path=ppt/tags/tag1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PRESET_TEXT" val="单击此处添加项标题"/>
  <p:tag name="KSO_WM_UNIT_TYPE" val="l_h_a"/>
</p:tagLst>
</file>

<file path=ppt/tags/tag1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PRESET_TEXT" val="单击此处添加项正文"/>
  <p:tag name="KSO_WM_UNIT_TYPE" val="l_h_f"/>
</p:tagLst>
</file>

<file path=ppt/tags/tag1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  <p:tag name="MH_PIC_SOURCE_TYPE" val="generate_slide_ai*{&quot;ai_type&quot;:&quot;generate_ppt&quot;,&quot;id&quot;:&quot;http://zh-ai-group.ks3-cn-beijing-internal.ksyun.com/image_generate/image_process/production/202511/630dfe8e-9d16-4851-96fb-a4aaccd24bd2.jpg?Expires=1793862563&amp;AWSAccessKeyId=AKLT9NSy7kh8TIS1UzNqLRY2&amp;Signature=aJl6eF9RDNgYTP4ME0vdOMt%2FkCo%3D&quot;}*auto_qingqiu_ai_*1762326556049_20.178_29018ffef74a-slide-3"/>
</p:tagLst>
</file>

<file path=ppt/tags/tag1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PRESET_TEXT" val="单击此处添加项标题"/>
  <p:tag name="KSO_WM_UNIT_TYPE" val="l_h_a"/>
</p:tagLst>
</file>

<file path=ppt/tags/tag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PRESET_TEXT" val="单击此处添加项标题"/>
  <p:tag name="KSO_WM_UNIT_TYPE" val="l_h_a"/>
</p:tagLst>
</file>

<file path=ppt/tags/tag2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PRESET_TEXT" val="单击此处添加项正文"/>
  <p:tag name="KSO_WM_UNIT_TYPE" val="l_h_f"/>
</p:tagLst>
</file>

<file path=ppt/tags/tag2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  <p:tag name="MH_PIC_SOURCE_TYPE" val="generate_slide_ai*{&quot;ai_type&quot;:&quot;generate_ppt&quot;,&quot;id&quot;:&quot;http://zh-ai-group.ks3-cn-beijing-internal.ksyun.com/image_generate/image_process/production/202511/4cb9a045-eb2b-47fe-b4f2-d1d7a03c1b67.jpg?Expires=1793862563&amp;AWSAccessKeyId=AKLT9NSy7kh8TIS1UzNqLRY2&amp;Signature=LPajOm%2FY%2BtBAUde9w23WXks9QTg%3D&quot;}*auto_qingqiu_ai_*1762326556049_20.178_29018ffef74a-slide-3"/>
</p:tagLst>
</file>

<file path=ppt/tags/tag2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PRESET_TEXT" val="单击此处添加项标题"/>
  <p:tag name="KSO_WM_UNIT_TYPE" val="l_h_a"/>
</p:tagLst>
</file>

<file path=ppt/tags/tag2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PRESET_TEXT" val="单击此处添加项正文"/>
  <p:tag name="KSO_WM_UNIT_TYPE" val="l_h_f"/>
</p:tagLst>
</file>

<file path=ppt/tags/tag2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  <p:tag name="MH_PIC_SOURCE_TYPE" val="generate_slide_ai*{&quot;ai_type&quot;:&quot;generate_ppt&quot;,&quot;id&quot;:&quot;http://zh-ai-group.ks3-cn-beijing-internal.ksyun.com/image_generate/image_process/production/202511/630dfe8e-9d16-4851-96fb-a4aaccd24bd2.jpg?Expires=1793862563&amp;AWSAccessKeyId=AKLT9NSy7kh8TIS1UzNqLRY2&amp;Signature=aJl6eF9RDNgYTP4ME0vdOMt%2FkCo%3D&quot;}*auto_qingqiu_ai_*1762326556049_20.178_29018ffef74a-slide-3"/>
</p:tagLst>
</file>

<file path=ppt/tags/tag2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PRESET_TEXT" val="单击此处添加项标题"/>
  <p:tag name="KSO_WM_UNIT_TYPE" val="l_h_a"/>
</p:tagLst>
</file>

<file path=ppt/tags/tag2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PRESET_TEXT" val="单击此处添加项正文"/>
  <p:tag name="KSO_WM_UNIT_TYPE" val="l_h_f"/>
</p:tagLst>
</file>

<file path=ppt/tags/tag2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  <p:tag name="MH_PIC_SOURCE_TYPE" val="generate_slide_ai*{&quot;ai_type&quot;:&quot;generate_ppt&quot;,&quot;id&quot;:&quot;http://zh-ai-group.ks3-cn-beijing-internal.ksyun.com/image_generate/image_process/production/202511/4cb9a045-eb2b-47fe-b4f2-d1d7a03c1b67.jpg?Expires=1793862563&amp;AWSAccessKeyId=AKLT9NSy7kh8TIS1UzNqLRY2&amp;Signature=LPajOm%2FY%2BtBAUde9w23WXks9QTg%3D&quot;}*auto_qingqiu_ai_*1762326556049_20.178_29018ffef74a-slide-3"/>
</p:tagLst>
</file>

<file path=ppt/tags/tag2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PRESET_TEXT" val="单击此处添加项标题"/>
  <p:tag name="KSO_WM_UNIT_TYPE" val="l_h_a"/>
</p:tagLst>
</file>

<file path=ppt/tags/tag2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PRESET_TEXT" val="单击此处添加项正文"/>
  <p:tag name="KSO_WM_UNIT_TYPE" val="l_h_f"/>
</p:tagLst>
</file>

<file path=ppt/tags/tag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PRESET_TEXT" val="单击此处添加项正文"/>
  <p:tag name="KSO_WM_UNIT_TYPE" val="l_h_f"/>
</p:tagLst>
</file>

<file path=ppt/tags/tag3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PRESET_TEXT" val="单击此处添加项标题"/>
  <p:tag name="KSO_WM_UNIT_TYPE" val="l_h_a"/>
</p:tagLst>
</file>

<file path=ppt/tags/tag31.xml><?xml version="1.0" encoding="utf-8"?>
<p:tagLst xmlns:p="http://schemas.openxmlformats.org/presentationml/2006/main">
  <p:tag name="$PH_EXT" val="1"/>
  <p:tag name="KSO_WM_BEAUTIFY_FLAG" val="#fgm#"/>
  <p:tag name="KSO_WM_DIAGRAM_GROUP_CODE" val="1"/>
  <p:tag name="KSO_WM_FIGMA_DECORATION_INDEX" val="1"/>
  <p:tag name="KSO_WM_FIGMA_FLAG" val="#fgm#"/>
  <p:tag name="KSO_WM_UNIT_INDEX" val="1_1_1"/>
  <p:tag name="KSO_WM_UNIT_TYPE" val="l_h_x"/>
</p:tagLst>
</file>

<file path=ppt/tags/tag32.xml><?xml version="1.0" encoding="utf-8"?>
<p:tagLst xmlns:p="http://schemas.openxmlformats.org/presentationml/2006/main">
  <p:tag name="KSO_WM_DIAGRAM_GROUP_CODE" val="1"/>
  <p:tag name="KSO_WM_FIGMA_FLAG" val="#fgm#"/>
  <p:tag name="KSO_WM_UNIT_PRESET_TEXT" val="单击此处添加项正文"/>
</p:tagLst>
</file>

<file path=ppt/tags/tag3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PRESET_TEXT" val="单击此处添加项标题"/>
  <p:tag name="KSO_WM_UNIT_TYPE" val="l_h_a"/>
</p:tagLst>
</file>

<file path=ppt/tags/tag34.xml><?xml version="1.0" encoding="utf-8"?>
<p:tagLst xmlns:p="http://schemas.openxmlformats.org/presentationml/2006/main">
  <p:tag name="$PH_EXT" val="1"/>
  <p:tag name="KSO_WM_BEAUTIFY_FLAG" val="#fgm#"/>
  <p:tag name="KSO_WM_DIAGRAM_GROUP_CODE" val="1"/>
  <p:tag name="KSO_WM_FIGMA_DECORATION_INDEX" val="2"/>
  <p:tag name="KSO_WM_FIGMA_FLAG" val="#fgm#"/>
  <p:tag name="KSO_WM_UNIT_INDEX" val="1_2_1"/>
  <p:tag name="KSO_WM_UNIT_TYPE" val="l_h_x"/>
</p:tagLst>
</file>

<file path=ppt/tags/tag35.xml><?xml version="1.0" encoding="utf-8"?>
<p:tagLst xmlns:p="http://schemas.openxmlformats.org/presentationml/2006/main">
  <p:tag name="KSO_WM_DIAGRAM_GROUP_CODE" val="1"/>
  <p:tag name="KSO_WM_FIGMA_FLAG" val="#fgm#"/>
  <p:tag name="KSO_WM_UNIT_PRESET_TEXT" val="单击此处添加项正文"/>
</p:tagLst>
</file>

<file path=ppt/tags/tag36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  <p:tag name="MH_PIC_SOURCE_TYPE" val="generate_slide_ai*{&quot;ai_type&quot;:&quot;generate_ppt&quot;,&quot;id&quot;:&quot;VCG41N946085184&quot;}*auto_galley_ai_*1762326556049_20.178_29018ffef74a-slide-4"/>
</p:tagLst>
</file>

<file path=ppt/tags/tag3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PRESET_TEXT" val="单击此处添加项标题"/>
  <p:tag name="KSO_WM_UNIT_TYPE" val="l_h_a"/>
</p:tagLst>
</file>

<file path=ppt/tags/tag3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PRESET_TEXT" val="单击此处添加项正文"/>
  <p:tag name="KSO_WM_UNIT_TYPE" val="l_h_f"/>
</p:tagLst>
</file>

<file path=ppt/tags/tag3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PRESET_TEXT" val="单击此处添加项标题"/>
  <p:tag name="KSO_WM_UNIT_TYPE" val="l_h_a"/>
</p:tagLst>
</file>

<file path=ppt/tags/tag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  <p:tag name="MH_PIC_SOURCE_TYPE" val="generate_slide_ai*{&quot;ai_type&quot;:&quot;generate_ppt&quot;,&quot;id&quot;:&quot;http://zh-ai-group.ks3-cn-beijing-internal.ksyun.com/image_generate/image_process/production/202511/4cb9a045-eb2b-47fe-b4f2-d1d7a03c1b67.jpg?Expires=1793862563&amp;AWSAccessKeyId=AKLT9NSy7kh8TIS1UzNqLRY2&amp;Signature=LPajOm%2FY%2BtBAUde9w23WXks9QTg%3D&quot;}*auto_qingqiu_ai_*1762326556049_20.178_29018ffef74a-slide-3"/>
</p:tagLst>
</file>

<file path=ppt/tags/tag4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PRESET_TEXT" val="单击此处添加项正文"/>
  <p:tag name="KSO_WM_UNIT_TYPE" val="l_h_f"/>
</p:tagLst>
</file>

<file path=ppt/tags/tag4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  <p:tag name="MH_PIC_SOURCE_TYPE" val="generate_slide_ai*{&quot;ai_type&quot;:&quot;generate_ppt&quot;,&quot;id&quot;:&quot;http://zh-ai-group.ks3-cn-beijing-internal.ksyun.com/image_generate/image_process/production/202511/4cb9a045-eb2b-47fe-b4f2-d1d7a03c1b67.jpg?Expires=1793862563&amp;AWSAccessKeyId=AKLT9NSy7kh8TIS1UzNqLRY2&amp;Signature=LPajOm%2FY%2BtBAUde9w23WXks9QTg%3D&quot;}*auto_qingqiu_ai_*1762326556049_20.178_29018ffef74a-slide-3"/>
</p:tagLst>
</file>

<file path=ppt/tags/tag4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PRESET_TEXT" val="单击此处添加项标题"/>
  <p:tag name="KSO_WM_UNIT_TYPE" val="l_h_a"/>
</p:tagLst>
</file>

<file path=ppt/tags/tag43.xml><?xml version="1.0" encoding="utf-8"?>
<p:tagLst xmlns:p="http://schemas.openxmlformats.org/presentationml/2006/main">
  <p:tag name="KSO_WM_DIAGRAM_GROUP_CODE" val="1"/>
  <p:tag name="KSO_WM_FIGMA_FLAG" val="#fgm#"/>
  <p:tag name="KSO_WM_UNIT_PRESET_TEXT" val="单击此处添加项正文"/>
</p:tagLst>
</file>

<file path=ppt/tags/tag44.xml><?xml version="1.0" encoding="utf-8"?>
<p:tagLst xmlns:p="http://schemas.openxmlformats.org/presentationml/2006/main">
  <p:tag name="KSO_WM_DIAGRAM_GROUP_CODE" val="1"/>
  <p:tag name="KSO_WM_FIGMA_FLAG" val="#fgm#"/>
  <p:tag name="KSO_WM_UNIT_PRESET_TEXT" val="单击此处添加项正文"/>
</p:tagLst>
</file>

<file path=ppt/tags/tag45.xml><?xml version="1.0" encoding="utf-8"?>
<p:tagLst xmlns:p="http://schemas.openxmlformats.org/presentationml/2006/main">
  <p:tag name="KSO_WM_DIAGRAM_GROUP_CODE" val="1"/>
  <p:tag name="KSO_WM_FIGMA_FLAG" val="#fgm#"/>
  <p:tag name="KSO_WM_UNIT_PRESET_TEXT" val="单击此处添加项正文"/>
</p:tagLst>
</file>

<file path=ppt/tags/tag4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PRESET_TEXT" val="单击此处添加项标题"/>
  <p:tag name="KSO_WM_UNIT_TYPE" val="l_h_a"/>
</p:tagLst>
</file>

<file path=ppt/tags/tag4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PRESET_TEXT" val="单击此处添加项标题"/>
  <p:tag name="KSO_WM_UNIT_TYPE" val="l_h_a"/>
</p:tagLst>
</file>

<file path=ppt/tags/tag4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PRESET_TEXT" val="单击此处添加项标题"/>
  <p:tag name="KSO_WM_UNIT_TYPE" val="l_h_a"/>
</p:tagLst>
</file>

<file path=ppt/tags/tag4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  <p:tag name="MH_PIC_SOURCE_TYPE" val="generate_slide_ai*{&quot;ai_type&quot;:&quot;generate_ppt&quot;,&quot;id&quot;:&quot;http://zh-ai-group.ks3-cn-beijing-internal.ksyun.com/image_generate/image_process/production/202511/630dfe8e-9d16-4851-96fb-a4aaccd24bd2.jpg?Expires=1793862563&amp;AWSAccessKeyId=AKLT9NSy7kh8TIS1UzNqLRY2&amp;Signature=aJl6eF9RDNgYTP4ME0vdOMt%2FkCo%3D&quot;}*auto_qingqiu_ai_*1762326556049_20.178_29018ffef74a-slide-3"/>
</p:tagLst>
</file>

<file path=ppt/tags/tag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PRESET_TEXT" val="单击此处添加项标题"/>
  <p:tag name="KSO_WM_UNIT_TYPE" val="l_h_a"/>
</p:tagLst>
</file>

<file path=ppt/tags/tag5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PRESET_TEXT" val="单击此处添加项标题"/>
  <p:tag name="KSO_WM_UNIT_TYPE" val="l_h_a"/>
</p:tagLst>
</file>

<file path=ppt/tags/tag5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PRESET_TEXT" val="单击此处添加项正文"/>
  <p:tag name="KSO_WM_UNIT_TYPE" val="l_h_f"/>
</p:tagLst>
</file>

<file path=ppt/tags/tag5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  <p:tag name="MH_PIC_SOURCE_TYPE" val="generate_slide_ai*{&quot;ai_type&quot;:&quot;generate_ppt&quot;,&quot;id&quot;:&quot;http://zh-ai-group.ks3-cn-beijing-internal.ksyun.com/image_generate/image_process/production/202511/4cb9a045-eb2b-47fe-b4f2-d1d7a03c1b67.jpg?Expires=1793862563&amp;AWSAccessKeyId=AKLT9NSy7kh8TIS1UzNqLRY2&amp;Signature=LPajOm%2FY%2BtBAUde9w23WXks9QTg%3D&quot;}*auto_qingqiu_ai_*1762326556049_20.178_29018ffef74a-slide-3"/>
</p:tagLst>
</file>

<file path=ppt/tags/tag5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PRESET_TEXT" val="单击此处添加项标题"/>
  <p:tag name="KSO_WM_UNIT_TYPE" val="l_h_a"/>
</p:tagLst>
</file>

<file path=ppt/tags/tag5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PRESET_TEXT" val="单击此处添加项正文"/>
  <p:tag name="KSO_WM_UNIT_TYPE" val="l_h_f"/>
</p:tagLst>
</file>

<file path=ppt/tags/tag5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  <p:tag name="MH_PIC_SOURCE_TYPE" val="generate_slide_ai*{&quot;ai_type&quot;:&quot;generate_ppt&quot;,&quot;id&quot;:&quot;http://zh-ai-group.ks3-cn-beijing-internal.ksyun.com/image_generate/image_process/production/202511/630dfe8e-9d16-4851-96fb-a4aaccd24bd2.jpg?Expires=1793862563&amp;AWSAccessKeyId=AKLT9NSy7kh8TIS1UzNqLRY2&amp;Signature=aJl6eF9RDNgYTP4ME0vdOMt%2FkCo%3D&quot;}*auto_qingqiu_ai_*1762326556049_20.178_29018ffef74a-slide-3"/>
</p:tagLst>
</file>

<file path=ppt/tags/tag5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PRESET_TEXT" val="单击此处添加项标题"/>
  <p:tag name="KSO_WM_UNIT_TYPE" val="l_h_a"/>
</p:tagLst>
</file>

<file path=ppt/tags/tag5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PRESET_TEXT" val="单击此处添加项正文"/>
  <p:tag name="KSO_WM_UNIT_TYPE" val="l_h_f"/>
</p:tagLst>
</file>

<file path=ppt/tags/tag5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  <p:tag name="MH_PIC_SOURCE_TYPE" val="generate_slide_ai*{&quot;ai_type&quot;:&quot;generate_ppt&quot;,&quot;id&quot;:&quot;http://zh-ai-group.ks3-cn-beijing-internal.ksyun.com/image_generate/image_process/production/202511/4cb9a045-eb2b-47fe-b4f2-d1d7a03c1b67.jpg?Expires=1793862563&amp;AWSAccessKeyId=AKLT9NSy7kh8TIS1UzNqLRY2&amp;Signature=LPajOm%2FY%2BtBAUde9w23WXks9QTg%3D&quot;}*auto_qingqiu_ai_*1762326556049_20.178_29018ffef74a-slide-3"/>
</p:tagLst>
</file>

<file path=ppt/tags/tag5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PRESET_TEXT" val="单击此处添加项标题"/>
  <p:tag name="KSO_WM_UNIT_TYPE" val="l_h_a"/>
</p:tagLst>
</file>

<file path=ppt/tags/tag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PRESET_TEXT" val="单击此处添加项正文"/>
  <p:tag name="KSO_WM_UNIT_TYPE" val="l_h_f"/>
</p:tagLst>
</file>

<file path=ppt/tags/tag6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PRESET_TEXT" val="单击此处添加项正文"/>
  <p:tag name="KSO_WM_UNIT_TYPE" val="l_h_f"/>
</p:tagLst>
</file>

<file path=ppt/tags/tag61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  <p:tag name="MH_PIC_SOURCE_TYPE" val="generate_slide_ai*{&quot;ai_type&quot;:&quot;generate_ppt&quot;,&quot;id&quot;:&quot;VCG41N946085184&quot;}*auto_galley_ai_*1762326556049_20.178_29018ffef74a-slide-4"/>
</p:tagLst>
</file>

<file path=ppt/tags/tag6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PRESET_TEXT" val="单击此处添加项标题"/>
  <p:tag name="KSO_WM_UNIT_TYPE" val="l_h_a"/>
</p:tagLst>
</file>

<file path=ppt/tags/tag6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PRESET_TEXT" val="单击此处添加项正文"/>
  <p:tag name="KSO_WM_UNIT_TYPE" val="l_h_f"/>
</p:tagLst>
</file>

<file path=ppt/tags/tag6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PRESET_TEXT" val="单击此处添加项标题"/>
  <p:tag name="KSO_WM_UNIT_TYPE" val="l_h_a"/>
</p:tagLst>
</file>

<file path=ppt/tags/tag6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PRESET_TEXT" val="单击此处添加项正文"/>
  <p:tag name="KSO_WM_UNIT_TYPE" val="l_h_f"/>
</p:tagLst>
</file>

<file path=ppt/tags/tag66.xml><?xml version="1.0" encoding="utf-8"?>
<p:tagLst xmlns:p="http://schemas.openxmlformats.org/presentationml/2006/main">
  <p:tag name="KSO_WM_FIGMA_FLAG" val="#fgm#"/>
  <p:tag name="MH_PIC_SOURCE_TYPE" val="generate_slide_ai*{&quot;ai_type&quot;:&quot;generate_ppt&quot;,&quot;id&quot;:&quot;http://zh-ai-group.ks3-cn-beijing-internal.ksyun.com/image_generate/image_process/production/202511/86140a8a-0c65-484a-8065-18120d510778.jpg?Expires=1793862564&amp;AWSAccessKeyId=AKLT9NSy7kh8TIS1UzNqLRY2&amp;Signature=nY5Bz2KcQE3KROZF%2BppcrXKLFpE%3D&quot;}*auto_qingqiu_ai_*1762326556049_20.178_29018ffef74a-slide-13"/>
</p:tagLst>
</file>

<file path=ppt/tags/tag67.xml><?xml version="1.0" encoding="utf-8"?>
<p:tagLst xmlns:p="http://schemas.openxmlformats.org/presentationml/2006/main">
  <p:tag name="KSO_WM_DIAGRAM_GROUP_CODE" val="1"/>
  <p:tag name="KSO_WM_FIGMA_FLAG" val="#fgm#"/>
  <p:tag name="KSO_WM_UNIT_PRESET_TEXT" val="单击此处添加项标题"/>
</p:tagLst>
</file>

<file path=ppt/tags/tag68.xml><?xml version="1.0" encoding="utf-8"?>
<p:tagLst xmlns:p="http://schemas.openxmlformats.org/presentationml/2006/main">
  <p:tag name="KSO_WM_DIAGRAM_GROUP_CODE" val="1"/>
  <p:tag name="KSO_WM_FIGMA_FLAG" val="#fgm#"/>
  <p:tag name="KSO_WM_UNIT_PRESET_TEXT" val="单击此处添加正文"/>
</p:tagLst>
</file>

<file path=ppt/tags/tag6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PRESET_TEXT" val="单击此处添加项标题"/>
  <p:tag name="KSO_WM_UNIT_TYPE" val="l_h_a"/>
</p:tagLst>
</file>

<file path=ppt/tags/tag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  <p:tag name="MH_PIC_SOURCE_TYPE" val="generate_slide_ai*{&quot;ai_type&quot;:&quot;generate_ppt&quot;,&quot;id&quot;:&quot;http://zh-ai-group.ks3-cn-beijing-internal.ksyun.com/image_generate/image_process/production/202511/630dfe8e-9d16-4851-96fb-a4aaccd24bd2.jpg?Expires=1793862563&amp;AWSAccessKeyId=AKLT9NSy7kh8TIS1UzNqLRY2&amp;Signature=aJl6eF9RDNgYTP4ME0vdOMt%2FkCo%3D&quot;}*auto_qingqiu_ai_*1762326556049_20.178_29018ffef74a-slide-3"/>
</p:tagLst>
</file>

<file path=ppt/tags/tag70.xml><?xml version="1.0" encoding="utf-8"?>
<p:tagLst xmlns:p="http://schemas.openxmlformats.org/presentationml/2006/main">
  <p:tag name="$PH_EXT" val="1"/>
  <p:tag name="KSO_WM_BEAUTIFY_FLAG" val="#fgm#"/>
  <p:tag name="KSO_WM_DIAGRAM_GROUP_CODE" val="1"/>
  <p:tag name="KSO_WM_FIGMA_DECORATION_INDEX" val="1"/>
  <p:tag name="KSO_WM_FIGMA_FLAG" val="#fgm#"/>
  <p:tag name="KSO_WM_UNIT_INDEX" val="1_1_1"/>
  <p:tag name="KSO_WM_UNIT_TYPE" val="l_h_x"/>
</p:tagLst>
</file>

<file path=ppt/tags/tag71.xml><?xml version="1.0" encoding="utf-8"?>
<p:tagLst xmlns:p="http://schemas.openxmlformats.org/presentationml/2006/main">
  <p:tag name="KSO_WM_DIAGRAM_GROUP_CODE" val="1"/>
  <p:tag name="KSO_WM_FIGMA_FLAG" val="#fgm#"/>
  <p:tag name="KSO_WM_UNIT_PRESET_TEXT" val="单击此处添加项正文"/>
</p:tagLst>
</file>

<file path=ppt/tags/tag7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PRESET_TEXT" val="单击此处添加项标题"/>
  <p:tag name="KSO_WM_UNIT_TYPE" val="l_h_a"/>
</p:tagLst>
</file>

<file path=ppt/tags/tag73.xml><?xml version="1.0" encoding="utf-8"?>
<p:tagLst xmlns:p="http://schemas.openxmlformats.org/presentationml/2006/main">
  <p:tag name="$PH_EXT" val="1"/>
  <p:tag name="KSO_WM_BEAUTIFY_FLAG" val="#fgm#"/>
  <p:tag name="KSO_WM_DIAGRAM_GROUP_CODE" val="1"/>
  <p:tag name="KSO_WM_FIGMA_DECORATION_INDEX" val="2"/>
  <p:tag name="KSO_WM_FIGMA_FLAG" val="#fgm#"/>
  <p:tag name="KSO_WM_UNIT_INDEX" val="1_2_1"/>
  <p:tag name="KSO_WM_UNIT_TYPE" val="l_h_x"/>
</p:tagLst>
</file>

<file path=ppt/tags/tag74.xml><?xml version="1.0" encoding="utf-8"?>
<p:tagLst xmlns:p="http://schemas.openxmlformats.org/presentationml/2006/main">
  <p:tag name="KSO_WM_DIAGRAM_GROUP_CODE" val="1"/>
  <p:tag name="KSO_WM_FIGMA_FLAG" val="#fgm#"/>
  <p:tag name="KSO_WM_UNIT_PRESET_TEXT" val="单击此处添加项正文"/>
</p:tagLst>
</file>

<file path=ppt/tags/tag7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  <p:tag name="MH_PIC_SOURCE_TYPE" val="generate_slide_ai*{&quot;ai_type&quot;:&quot;generate_ppt&quot;,&quot;id&quot;:&quot;VCG41N536092055&quot;}*auto_galley_ai_*1762326556049_20.178_29018ffef74a-slide-5"/>
</p:tagLst>
</file>

<file path=ppt/tags/tag7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PRESET_TEXT" val="单击此处添加项标题"/>
  <p:tag name="KSO_WM_UNIT_TYPE" val="l_h_a"/>
</p:tagLst>
</file>

<file path=ppt/tags/tag7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PRESET_TEXT" val="单击此处添加项正文"/>
  <p:tag name="KSO_WM_UNIT_TYPE" val="l_h_f"/>
</p:tagLst>
</file>

<file path=ppt/tags/tag7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  <p:tag name="MH_PIC_SOURCE_TYPE" val="generate_slide_ai*{&quot;ai_type&quot;:&quot;generate_ppt&quot;,&quot;id&quot;:&quot;VCG41N636377394&quot;}*auto_galley_ai_*1762326556049_20.178_29018ffef74a-slide-5"/>
</p:tagLst>
</file>

<file path=ppt/tags/tag7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PRESET_TEXT" val="单击此处添加项标题"/>
  <p:tag name="KSO_WM_UNIT_TYPE" val="l_h_a"/>
</p:tagLst>
</file>

<file path=ppt/tags/tag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PRESET_TEXT" val="单击此处添加项标题"/>
  <p:tag name="KSO_WM_UNIT_TYPE" val="l_h_a"/>
</p:tagLst>
</file>

<file path=ppt/tags/tag8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PRESET_TEXT" val="单击此处添加项正文"/>
  <p:tag name="KSO_WM_UNIT_TYPE" val="l_h_f"/>
</p:tagLst>
</file>

<file path=ppt/tags/tag81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  <p:tag name="MH_PIC_SOURCE_TYPE" val="generate_slide_ai*{&quot;ai_type&quot;:&quot;generate_ppt&quot;,&quot;id&quot;:&quot;VCG41N946085184&quot;}*auto_galley_ai_*1762326556049_20.178_29018ffef74a-slide-4"/>
</p:tagLst>
</file>

<file path=ppt/tags/tag8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PRESET_TEXT" val="单击此处添加项标题"/>
  <p:tag name="KSO_WM_UNIT_TYPE" val="l_h_a"/>
</p:tagLst>
</file>

<file path=ppt/tags/tag8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PRESET_TEXT" val="单击此处添加项正文"/>
  <p:tag name="KSO_WM_UNIT_TYPE" val="l_h_f"/>
</p:tagLst>
</file>

<file path=ppt/tags/tag8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PRESET_TEXT" val="单击此处添加项标题"/>
  <p:tag name="KSO_WM_UNIT_TYPE" val="l_h_a"/>
</p:tagLst>
</file>

<file path=ppt/tags/tag8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PRESET_TEXT" val="单击此处添加项正文"/>
  <p:tag name="KSO_WM_UNIT_TYPE" val="l_h_f"/>
</p:tagLst>
</file>

<file path=ppt/tags/tag86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  <p:tag name="MH_PIC_SOURCE_TYPE" val="generate_slide_ai*{&quot;ai_type&quot;:&quot;generate_ppt&quot;,&quot;id&quot;:&quot;http://zh-ai-group.ks3-cn-beijing-internal.ksyun.com/image_generate/image_process/production/202511/d5ed7eff-5638-408f-8b6e-404d6dfac85d.jpg?Expires=1793862565&amp;AWSAccessKeyId=AKLT9NSy7kh8TIS1UzNqLRY2&amp;Signature=uEbiYUIWTN0r8y9kX9cAbvNzW8I%3D&quot;}*auto_qingqiu_ai_*1762326556049_20.178_29018ffef74a-slide-14"/>
</p:tagLst>
</file>

<file path=ppt/tags/tag8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PRESET_TEXT" val="单击此处添加项标题"/>
  <p:tag name="KSO_WM_UNIT_TYPE" val="l_h_a"/>
</p:tagLst>
</file>

<file path=ppt/tags/tag88.xml><?xml version="1.0" encoding="utf-8"?>
<p:tagLst xmlns:p="http://schemas.openxmlformats.org/presentationml/2006/main">
  <p:tag name="KSO_WM_DIAGRAM_GROUP_CODE" val="1"/>
  <p:tag name="KSO_WM_FIGMA_FLAG" val="#fgm#"/>
  <p:tag name="KSO_WM_UNIT_PRESET_TEXT" val="单击此处添加正文"/>
</p:tagLst>
</file>

<file path=ppt/tags/tag8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  <p:tag name="MH_PIC_SOURCE_TYPE" val="generate_slide_ai*{&quot;ai_type&quot;:&quot;generate_ppt&quot;,&quot;id&quot;:&quot;VCG41N615922354&quot;}*auto_galley_ai_*1762326556049_20.178_29018ffef74a-slide-6"/>
</p:tagLst>
</file>

<file path=ppt/tags/tag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PRESET_TEXT" val="单击此处添加项正文"/>
  <p:tag name="KSO_WM_UNIT_TYPE" val="l_h_f"/>
</p:tagLst>
</file>

<file path=ppt/tags/tag9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PRESET_TEXT" val="单击此处添加项标题"/>
  <p:tag name="KSO_WM_UNIT_TYPE" val="l_h_a"/>
</p:tagLst>
</file>

<file path=ppt/tags/tag9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PRESET_TEXT" val="单击此处添加项正文"/>
  <p:tag name="KSO_WM_UNIT_TYPE" val="l_h_f"/>
</p:tagLst>
</file>

<file path=ppt/tags/tag9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  <p:tag name="MH_PIC_SOURCE_TYPE" val="generate_slide_ai*{&quot;ai_type&quot;:&quot;generate_ppt&quot;,&quot;id&quot;:&quot;VCG41N636427844&quot;}*auto_galley_ai_*1762326556049_20.178_29018ffef74a-slide-6"/>
</p:tagLst>
</file>

<file path=ppt/tags/tag9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PRESET_TEXT" val="单击此处添加项标题"/>
  <p:tag name="KSO_WM_UNIT_TYPE" val="l_h_a"/>
</p:tagLst>
</file>

<file path=ppt/tags/tag9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PRESET_TEXT" val="单击此处添加项正文"/>
  <p:tag name="KSO_WM_UNIT_TYPE" val="l_h_f"/>
</p:tagLst>
</file>

<file path=ppt/tags/tag95.xml><?xml version="1.0" encoding="utf-8"?>
<p:tagLst xmlns:p="http://schemas.openxmlformats.org/presentationml/2006/main">
  <p:tag name="KSO_WM_FIGMA_FLAG" val="#fgm#"/>
  <p:tag name="MH_PIC_SOURCE_TYPE" val="generate_slide_ai*{&quot;ai_type&quot;:&quot;generate_ppt&quot;,&quot;id&quot;:&quot;http://zh-ai-group.ks3-cn-beijing-internal.ksyun.com/image_generate/image_process/production/202511/86140a8a-0c65-484a-8065-18120d510778.jpg?Expires=1793862564&amp;AWSAccessKeyId=AKLT9NSy7kh8TIS1UzNqLRY2&amp;Signature=nY5Bz2KcQE3KROZF%2BppcrXKLFpE%3D&quot;}*auto_qingqiu_ai_*1762326556049_20.178_29018ffef74a-slide-13"/>
</p:tagLst>
</file>

<file path=ppt/tags/tag96.xml><?xml version="1.0" encoding="utf-8"?>
<p:tagLst xmlns:p="http://schemas.openxmlformats.org/presentationml/2006/main">
  <p:tag name="KSO_WM_DIAGRAM_GROUP_CODE" val="1"/>
  <p:tag name="KSO_WM_FIGMA_FLAG" val="#fgm#"/>
  <p:tag name="KSO_WM_UNIT_PRESET_TEXT" val="单击此处添加项标题"/>
</p:tagLst>
</file>

<file path=ppt/tags/tag97.xml><?xml version="1.0" encoding="utf-8"?>
<p:tagLst xmlns:p="http://schemas.openxmlformats.org/presentationml/2006/main">
  <p:tag name="KSO_WM_DIAGRAM_GROUP_CODE" val="1"/>
  <p:tag name="KSO_WM_FIGMA_FLAG" val="#fgm#"/>
  <p:tag name="KSO_WM_UNIT_PRESET_TEXT" val="单击此处添加正文"/>
</p:tagLst>
</file>

<file path=ppt/tags/tag98.xml><?xml version="1.0" encoding="utf-8"?>
<p:tagLst xmlns:p="http://schemas.openxmlformats.org/presentationml/2006/main">
  <p:tag name="AS_OS" val="Mac OS X 15.6.1"/>
  <p:tag name="AS_RELEASE_DATE" val="2025.11.30"/>
  <p:tag name="AS_TITLE" val="Aspose.Slides for Java"/>
  <p:tag name="AS_VERSION" val="25.11"/>
</p:tagLst>
</file>

<file path=ppt/theme/theme1.xml><?xml version="1.0" encoding="utf-8"?>
<a:theme xmlns:r="http://schemas.openxmlformats.org/officeDocument/2006/relationships"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Arial"/>
        <a:cs typeface="Arial"/>
        <a:font script="Jpan" typeface="ＭＳ%20Ｐゴシック"/>
        <a:font script="Hang" typeface="맑은%20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%20Ｐゴシック"/>
        <a:font script="Hang" typeface="맑은%20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Calibri"/>
        <a:ea typeface="微软雅黑"/>
        <a:cs typeface="Arial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微软雅黑"/>
        <a:cs typeface="Arial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r="http://schemas.openxmlformats.org/officeDocument/2006/relationships"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等线 Light"/>
        <a:cs typeface="Arial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等线"/>
        <a:cs typeface="Arial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:vt="http://schemas.openxmlformats.org/officeDocument/2006/docPropsVTypes" xmlns="http://schemas.openxmlformats.org/officeDocument/2006/extended-properties">
  <Company/>
  <PresentationFormat>On-screen Show (4:3)</PresentationFormat>
  <Paragraphs>222</Paragraphs>
  <Slides>21</Slides>
  <Notes>21</Notes>
  <TotalTime>1</TotalTime>
  <HiddenSlides>0</HiddenSlides>
  <MMClips>0</MMClips>
  <ScaleCrop>0</ScaleCrop>
  <HeadingPairs>
    <vt:vector baseType="variant" size="6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baseType="lpstr" size="31">
      <vt:lpstr>Arial</vt:lpstr>
      <vt:lpstr>Calibri</vt:lpstr>
      <vt:lpstr>微软雅黑</vt:lpstr>
      <vt:lpstr>庞门正道标题体</vt:lpstr>
      <vt:lpstr>Wingdings</vt:lpstr>
      <vt:lpstr>印品黑体</vt:lpstr>
      <vt:lpstr>宋体</vt:lpstr>
      <vt:lpstr>等线 Light</vt:lpstr>
      <vt:lpstr>等线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0</LinksUpToDate>
  <SharedDoc>0</SharedDoc>
  <HyperlinksChanged>0</HyperlinksChanged>
  <Application>Aspose.Slides for Java</Application>
  <AppVersion>25.1100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2025-12-12T06:17:55Z</dcterms:created>
  <cp:lastPrinted>2025-12-12T14:17:55Z</cp:lastPrinted>
  <dcterms:modified xsi:type="dcterms:W3CDTF">2025-12-12T06:18:00Z</dcterms:modified>
  <cp:revision>1</cp:revision>
</cp:coreProperties>
</file>